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4"/>
    <p:sldMasterId id="2147483669" r:id="rId5"/>
    <p:sldMasterId id="2147483674" r:id="rId6"/>
  </p:sldMasterIdLst>
  <p:notesMasterIdLst>
    <p:notesMasterId r:id="rId57"/>
  </p:notesMasterIdLst>
  <p:handoutMasterIdLst>
    <p:handoutMasterId r:id="rId58"/>
  </p:handoutMasterIdLst>
  <p:sldIdLst>
    <p:sldId id="2147482399" r:id="rId7"/>
    <p:sldId id="2147482400" r:id="rId8"/>
    <p:sldId id="2147482401" r:id="rId9"/>
    <p:sldId id="2147482402" r:id="rId10"/>
    <p:sldId id="754" r:id="rId11"/>
    <p:sldId id="2147482403" r:id="rId12"/>
    <p:sldId id="2147482404" r:id="rId13"/>
    <p:sldId id="2147482405" r:id="rId14"/>
    <p:sldId id="2147482406" r:id="rId15"/>
    <p:sldId id="2147482411" r:id="rId16"/>
    <p:sldId id="2147482409" r:id="rId17"/>
    <p:sldId id="2147482412" r:id="rId18"/>
    <p:sldId id="2147482407" r:id="rId19"/>
    <p:sldId id="2147482414" r:id="rId20"/>
    <p:sldId id="2147482415" r:id="rId21"/>
    <p:sldId id="2147482416" r:id="rId22"/>
    <p:sldId id="2147482417" r:id="rId23"/>
    <p:sldId id="2147482418" r:id="rId24"/>
    <p:sldId id="650" r:id="rId25"/>
    <p:sldId id="2147482419" r:id="rId26"/>
    <p:sldId id="2147482420" r:id="rId27"/>
    <p:sldId id="2147482421" r:id="rId28"/>
    <p:sldId id="2147482422" r:id="rId29"/>
    <p:sldId id="2147482423" r:id="rId30"/>
    <p:sldId id="2147482424" r:id="rId31"/>
    <p:sldId id="2147482425" r:id="rId32"/>
    <p:sldId id="2147482426" r:id="rId33"/>
    <p:sldId id="785" r:id="rId34"/>
    <p:sldId id="2147482427" r:id="rId35"/>
    <p:sldId id="2147482428" r:id="rId36"/>
    <p:sldId id="2147482429" r:id="rId37"/>
    <p:sldId id="2147482431" r:id="rId38"/>
    <p:sldId id="2147482433" r:id="rId39"/>
    <p:sldId id="2147482432" r:id="rId40"/>
    <p:sldId id="2147482434" r:id="rId41"/>
    <p:sldId id="2147482435" r:id="rId42"/>
    <p:sldId id="2147482437" r:id="rId43"/>
    <p:sldId id="2147482438" r:id="rId44"/>
    <p:sldId id="2147482439" r:id="rId45"/>
    <p:sldId id="2147482440" r:id="rId46"/>
    <p:sldId id="836" r:id="rId47"/>
    <p:sldId id="837" r:id="rId48"/>
    <p:sldId id="838" r:id="rId49"/>
    <p:sldId id="844" r:id="rId50"/>
    <p:sldId id="845" r:id="rId51"/>
    <p:sldId id="846" r:id="rId52"/>
    <p:sldId id="847" r:id="rId53"/>
    <p:sldId id="848" r:id="rId54"/>
    <p:sldId id="857" r:id="rId55"/>
    <p:sldId id="2147482410" r:id="rId56"/>
  </p:sldIdLst>
  <p:sldSz cx="12190413" cy="6859588"/>
  <p:notesSz cx="6858000" cy="9144000"/>
  <p:embeddedFontLst>
    <p:embeddedFont>
      <p:font typeface="Helvetica" panose="020B0604020202020204" pitchFamily="34" charset="0"/>
      <p:regular r:id="rId59"/>
      <p:bold r:id="rId60"/>
      <p:italic r:id="rId61"/>
      <p:boldItalic r:id="rId62"/>
    </p:embeddedFont>
    <p:embeddedFont>
      <p:font typeface="Open Sans" pitchFamily="2" charset="0"/>
      <p:regular r:id="rId63"/>
      <p:bold r:id="rId64"/>
      <p:italic r:id="rId65"/>
      <p:boldItalic r:id="rId66"/>
    </p:embeddedFont>
    <p:embeddedFont>
      <p:font typeface="Open Sans Light" pitchFamily="2" charset="0"/>
      <p:regular r:id="rId67"/>
      <p:italic r:id="rId68"/>
    </p:embeddedFont>
    <p:embeddedFont>
      <p:font typeface="Open Sans Semibold" pitchFamily="2" charset="0"/>
      <p:bold r:id="rId69"/>
      <p:boldItalic r:id="rId70"/>
    </p:embeddedFont>
    <p:embeddedFont>
      <p:font typeface="Roboto" panose="02000000000000000000" pitchFamily="2" charset="0"/>
      <p:regular r:id="rId71"/>
    </p:embeddedFont>
    <p:embeddedFont>
      <p:font typeface="Roboto Light" panose="02000000000000000000" pitchFamily="2" charset="0"/>
      <p:regular r:id="rId72"/>
      <p:italic r:id="rId73"/>
    </p:embeddedFont>
  </p:embeddedFontLst>
  <p:custDataLst>
    <p:tags r:id="rId74"/>
  </p:custDataLst>
  <p:defaultTextStyle>
    <a:defPPr>
      <a:defRPr lang="en-GB"/>
    </a:defPPr>
    <a:lvl1pPr algn="l" rtl="0" fontAlgn="base">
      <a:spcBef>
        <a:spcPct val="0"/>
      </a:spcBef>
      <a:spcAft>
        <a:spcPct val="0"/>
      </a:spcAft>
      <a:defRPr sz="1900" kern="1200">
        <a:solidFill>
          <a:schemeClr val="tx1"/>
        </a:solidFill>
        <a:latin typeface="Arial" charset="0"/>
        <a:ea typeface="+mn-ea"/>
        <a:cs typeface="+mn-cs"/>
      </a:defRPr>
    </a:lvl1pPr>
    <a:lvl2pPr marL="544251" algn="l" rtl="0" fontAlgn="base">
      <a:spcBef>
        <a:spcPct val="0"/>
      </a:spcBef>
      <a:spcAft>
        <a:spcPct val="0"/>
      </a:spcAft>
      <a:defRPr sz="1900" kern="1200">
        <a:solidFill>
          <a:schemeClr val="tx1"/>
        </a:solidFill>
        <a:latin typeface="Arial" charset="0"/>
        <a:ea typeface="+mn-ea"/>
        <a:cs typeface="+mn-cs"/>
      </a:defRPr>
    </a:lvl2pPr>
    <a:lvl3pPr marL="1088502" algn="l" rtl="0" fontAlgn="base">
      <a:spcBef>
        <a:spcPct val="0"/>
      </a:spcBef>
      <a:spcAft>
        <a:spcPct val="0"/>
      </a:spcAft>
      <a:defRPr sz="1900" kern="1200">
        <a:solidFill>
          <a:schemeClr val="tx1"/>
        </a:solidFill>
        <a:latin typeface="Arial" charset="0"/>
        <a:ea typeface="+mn-ea"/>
        <a:cs typeface="+mn-cs"/>
      </a:defRPr>
    </a:lvl3pPr>
    <a:lvl4pPr marL="1632753" algn="l" rtl="0" fontAlgn="base">
      <a:spcBef>
        <a:spcPct val="0"/>
      </a:spcBef>
      <a:spcAft>
        <a:spcPct val="0"/>
      </a:spcAft>
      <a:defRPr sz="1900" kern="1200">
        <a:solidFill>
          <a:schemeClr val="tx1"/>
        </a:solidFill>
        <a:latin typeface="Arial" charset="0"/>
        <a:ea typeface="+mn-ea"/>
        <a:cs typeface="+mn-cs"/>
      </a:defRPr>
    </a:lvl4pPr>
    <a:lvl5pPr marL="2177004" algn="l" rtl="0" fontAlgn="base">
      <a:spcBef>
        <a:spcPct val="0"/>
      </a:spcBef>
      <a:spcAft>
        <a:spcPct val="0"/>
      </a:spcAft>
      <a:defRPr sz="1900" kern="1200">
        <a:solidFill>
          <a:schemeClr val="tx1"/>
        </a:solidFill>
        <a:latin typeface="Arial" charset="0"/>
        <a:ea typeface="+mn-ea"/>
        <a:cs typeface="+mn-cs"/>
      </a:defRPr>
    </a:lvl5pPr>
    <a:lvl6pPr marL="2721254" algn="l" defTabSz="1088502" rtl="0" eaLnBrk="1" latinLnBrk="0" hangingPunct="1">
      <a:defRPr sz="1900" kern="1200">
        <a:solidFill>
          <a:schemeClr val="tx1"/>
        </a:solidFill>
        <a:latin typeface="Arial" charset="0"/>
        <a:ea typeface="+mn-ea"/>
        <a:cs typeface="+mn-cs"/>
      </a:defRPr>
    </a:lvl6pPr>
    <a:lvl7pPr marL="3265505" algn="l" defTabSz="1088502" rtl="0" eaLnBrk="1" latinLnBrk="0" hangingPunct="1">
      <a:defRPr sz="1900" kern="1200">
        <a:solidFill>
          <a:schemeClr val="tx1"/>
        </a:solidFill>
        <a:latin typeface="Arial" charset="0"/>
        <a:ea typeface="+mn-ea"/>
        <a:cs typeface="+mn-cs"/>
      </a:defRPr>
    </a:lvl7pPr>
    <a:lvl8pPr marL="3809756" algn="l" defTabSz="1088502" rtl="0" eaLnBrk="1" latinLnBrk="0" hangingPunct="1">
      <a:defRPr sz="1900" kern="1200">
        <a:solidFill>
          <a:schemeClr val="tx1"/>
        </a:solidFill>
        <a:latin typeface="Arial" charset="0"/>
        <a:ea typeface="+mn-ea"/>
        <a:cs typeface="+mn-cs"/>
      </a:defRPr>
    </a:lvl8pPr>
    <a:lvl9pPr marL="4354007" algn="l" defTabSz="1088502" rtl="0" eaLnBrk="1" latinLnBrk="0" hangingPunct="1">
      <a:defRPr sz="1900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4CBEA47-027A-4A4C-8DEA-3F3460FFF9E7}">
          <p14:sldIdLst>
            <p14:sldId id="2147482399"/>
            <p14:sldId id="2147482400"/>
            <p14:sldId id="2147482401"/>
            <p14:sldId id="2147482402"/>
            <p14:sldId id="754"/>
            <p14:sldId id="2147482403"/>
            <p14:sldId id="2147482404"/>
            <p14:sldId id="2147482405"/>
            <p14:sldId id="2147482406"/>
            <p14:sldId id="2147482411"/>
            <p14:sldId id="2147482409"/>
            <p14:sldId id="2147482412"/>
            <p14:sldId id="2147482407"/>
            <p14:sldId id="2147482414"/>
            <p14:sldId id="2147482415"/>
            <p14:sldId id="2147482416"/>
            <p14:sldId id="2147482417"/>
            <p14:sldId id="2147482418"/>
            <p14:sldId id="650"/>
            <p14:sldId id="2147482419"/>
            <p14:sldId id="2147482420"/>
            <p14:sldId id="2147482421"/>
            <p14:sldId id="2147482422"/>
            <p14:sldId id="2147482423"/>
            <p14:sldId id="2147482424"/>
            <p14:sldId id="2147482425"/>
            <p14:sldId id="2147482426"/>
            <p14:sldId id="785"/>
            <p14:sldId id="2147482427"/>
            <p14:sldId id="2147482428"/>
            <p14:sldId id="2147482429"/>
            <p14:sldId id="2147482431"/>
            <p14:sldId id="2147482433"/>
            <p14:sldId id="2147482432"/>
            <p14:sldId id="2147482434"/>
            <p14:sldId id="2147482435"/>
            <p14:sldId id="2147482437"/>
            <p14:sldId id="2147482438"/>
            <p14:sldId id="2147482439"/>
            <p14:sldId id="2147482440"/>
            <p14:sldId id="836"/>
            <p14:sldId id="837"/>
            <p14:sldId id="838"/>
            <p14:sldId id="844"/>
            <p14:sldId id="845"/>
            <p14:sldId id="846"/>
            <p14:sldId id="847"/>
            <p14:sldId id="848"/>
            <p14:sldId id="857"/>
            <p14:sldId id="214748241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229" userDrawn="1">
          <p15:clr>
            <a:srgbClr val="A4A3A4"/>
          </p15:clr>
        </p15:guide>
        <p15:guide id="2" orient="horz" pos="2271">
          <p15:clr>
            <a:srgbClr val="A4A3A4"/>
          </p15:clr>
        </p15:guide>
        <p15:guide id="3" orient="horz" pos="4202">
          <p15:clr>
            <a:srgbClr val="A4A3A4"/>
          </p15:clr>
        </p15:guide>
        <p15:guide id="4" orient="horz" pos="307">
          <p15:clr>
            <a:srgbClr val="A4A3A4"/>
          </p15:clr>
        </p15:guide>
        <p15:guide id="5" orient="horz" pos="3256">
          <p15:clr>
            <a:srgbClr val="A4A3A4"/>
          </p15:clr>
        </p15:guide>
        <p15:guide id="6" orient="horz" pos="1240">
          <p15:clr>
            <a:srgbClr val="A4A3A4"/>
          </p15:clr>
        </p15:guide>
        <p15:guide id="7" orient="horz" pos="3211">
          <p15:clr>
            <a:srgbClr val="A4A3A4"/>
          </p15:clr>
        </p15:guide>
        <p15:guide id="8" orient="horz" pos="2727" userDrawn="1">
          <p15:clr>
            <a:srgbClr val="A4A3A4"/>
          </p15:clr>
        </p15:guide>
        <p15:guide id="9" pos="52">
          <p15:clr>
            <a:srgbClr val="A4A3A4"/>
          </p15:clr>
        </p15:guide>
        <p15:guide id="10" pos="3875">
          <p15:clr>
            <a:srgbClr val="A4A3A4"/>
          </p15:clr>
        </p15:guide>
        <p15:guide id="11" pos="3816">
          <p15:clr>
            <a:srgbClr val="A4A3A4"/>
          </p15:clr>
        </p15:guide>
        <p15:guide id="12" pos="7635">
          <p15:clr>
            <a:srgbClr val="A4A3A4"/>
          </p15:clr>
        </p15:guide>
        <p15:guide id="13" pos="5767" userDrawn="1">
          <p15:clr>
            <a:srgbClr val="A4A3A4"/>
          </p15:clr>
        </p15:guide>
        <p15:guide id="14" pos="5729">
          <p15:clr>
            <a:srgbClr val="A4A3A4"/>
          </p15:clr>
        </p15:guide>
        <p15:guide id="15" pos="1962">
          <p15:clr>
            <a:srgbClr val="A4A3A4"/>
          </p15:clr>
        </p15:guide>
        <p15:guide id="16" pos="189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956AF"/>
    <a:srgbClr val="71C333"/>
    <a:srgbClr val="FF0000"/>
    <a:srgbClr val="99CCFF"/>
    <a:srgbClr val="6600CC"/>
    <a:srgbClr val="0066FF"/>
    <a:srgbClr val="CCECFF"/>
    <a:srgbClr val="99FF66"/>
    <a:srgbClr val="33CC33"/>
    <a:srgbClr val="CC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0966" autoAdjust="0"/>
    <p:restoredTop sz="94660"/>
  </p:normalViewPr>
  <p:slideViewPr>
    <p:cSldViewPr snapToGrid="0">
      <p:cViewPr varScale="1">
        <p:scale>
          <a:sx n="55" d="100"/>
          <a:sy n="55" d="100"/>
        </p:scale>
        <p:origin x="58" y="826"/>
      </p:cViewPr>
      <p:guideLst>
        <p:guide orient="horz" pos="2229"/>
        <p:guide orient="horz" pos="2271"/>
        <p:guide orient="horz" pos="4202"/>
        <p:guide orient="horz" pos="307"/>
        <p:guide orient="horz" pos="3256"/>
        <p:guide orient="horz" pos="1240"/>
        <p:guide orient="horz" pos="3211"/>
        <p:guide orient="horz" pos="2727"/>
        <p:guide pos="52"/>
        <p:guide pos="3875"/>
        <p:guide pos="3816"/>
        <p:guide pos="7635"/>
        <p:guide pos="5767"/>
        <p:guide pos="5729"/>
        <p:guide pos="1962"/>
        <p:guide pos="1898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3480" y="701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0.xml"/><Relationship Id="rId21" Type="http://schemas.openxmlformats.org/officeDocument/2006/relationships/slide" Target="slides/slide15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63" Type="http://schemas.openxmlformats.org/officeDocument/2006/relationships/font" Target="fonts/font5.fntdata"/><Relationship Id="rId68" Type="http://schemas.openxmlformats.org/officeDocument/2006/relationships/font" Target="fonts/font10.fntdata"/><Relationship Id="rId16" Type="http://schemas.openxmlformats.org/officeDocument/2006/relationships/slide" Target="slides/slide10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slide" Target="slides/slide47.xml"/><Relationship Id="rId58" Type="http://schemas.openxmlformats.org/officeDocument/2006/relationships/handoutMaster" Target="handoutMasters/handoutMaster1.xml"/><Relationship Id="rId66" Type="http://schemas.openxmlformats.org/officeDocument/2006/relationships/font" Target="fonts/font8.fntdata"/><Relationship Id="rId74" Type="http://schemas.openxmlformats.org/officeDocument/2006/relationships/tags" Target="tags/tag1.xml"/><Relationship Id="rId5" Type="http://schemas.openxmlformats.org/officeDocument/2006/relationships/slideMaster" Target="slideMasters/slideMaster2.xml"/><Relationship Id="rId61" Type="http://schemas.openxmlformats.org/officeDocument/2006/relationships/font" Target="fonts/font3.fntdata"/><Relationship Id="rId19" Type="http://schemas.openxmlformats.org/officeDocument/2006/relationships/slide" Target="slides/slide1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slide" Target="slides/slide50.xml"/><Relationship Id="rId64" Type="http://schemas.openxmlformats.org/officeDocument/2006/relationships/font" Target="fonts/font6.fntdata"/><Relationship Id="rId69" Type="http://schemas.openxmlformats.org/officeDocument/2006/relationships/font" Target="fonts/font11.fntdata"/><Relationship Id="rId77" Type="http://schemas.openxmlformats.org/officeDocument/2006/relationships/theme" Target="theme/theme1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72" Type="http://schemas.openxmlformats.org/officeDocument/2006/relationships/font" Target="fonts/font14.fntdata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font" Target="fonts/font1.fntdata"/><Relationship Id="rId67" Type="http://schemas.openxmlformats.org/officeDocument/2006/relationships/font" Target="fonts/font9.fntdata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slide" Target="slides/slide48.xml"/><Relationship Id="rId62" Type="http://schemas.openxmlformats.org/officeDocument/2006/relationships/font" Target="fonts/font4.fntdata"/><Relationship Id="rId70" Type="http://schemas.openxmlformats.org/officeDocument/2006/relationships/font" Target="fonts/font12.fntdata"/><Relationship Id="rId75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Relationship Id="rId60" Type="http://schemas.openxmlformats.org/officeDocument/2006/relationships/font" Target="fonts/font2.fntdata"/><Relationship Id="rId65" Type="http://schemas.openxmlformats.org/officeDocument/2006/relationships/font" Target="fonts/font7.fntdata"/><Relationship Id="rId73" Type="http://schemas.openxmlformats.org/officeDocument/2006/relationships/font" Target="fonts/font15.fntdata"/><Relationship Id="rId78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9" Type="http://schemas.openxmlformats.org/officeDocument/2006/relationships/slide" Target="slides/slide33.xml"/><Relationship Id="rId34" Type="http://schemas.openxmlformats.org/officeDocument/2006/relationships/slide" Target="slides/slide28.xml"/><Relationship Id="rId50" Type="http://schemas.openxmlformats.org/officeDocument/2006/relationships/slide" Target="slides/slide44.xml"/><Relationship Id="rId55" Type="http://schemas.openxmlformats.org/officeDocument/2006/relationships/slide" Target="slides/slide49.xml"/><Relationship Id="rId76" Type="http://schemas.openxmlformats.org/officeDocument/2006/relationships/viewProps" Target="viewProps.xml"/><Relationship Id="rId7" Type="http://schemas.openxmlformats.org/officeDocument/2006/relationships/slide" Target="slides/slide1.xml"/><Relationship Id="rId71" Type="http://schemas.openxmlformats.org/officeDocument/2006/relationships/font" Target="fonts/font13.fntdata"/><Relationship Id="rId2" Type="http://schemas.openxmlformats.org/officeDocument/2006/relationships/customXml" Target="../customXml/item2.xml"/><Relationship Id="rId29" Type="http://schemas.openxmlformats.org/officeDocument/2006/relationships/slide" Target="slides/slide2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kzidenz-Grotesk Std Light" pitchFamily="50" charset="0"/>
              </a:defRPr>
            </a:lvl1pPr>
          </a:lstStyle>
          <a:p>
            <a:endParaRPr lang="en-GB" dirty="0">
              <a:latin typeface="Open Sans Light" panose="020B0306030504020204" pitchFamily="34" charset="0"/>
            </a:endParaRP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kzidenz-Grotesk Std Light" pitchFamily="50" charset="0"/>
              </a:defRPr>
            </a:lvl1pPr>
          </a:lstStyle>
          <a:p>
            <a:endParaRPr lang="en-GB" dirty="0">
              <a:latin typeface="Open Sans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458284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Open Sans Light" panose="020B0306030504020204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Open Sans Light" panose="020B0306030504020204" pitchFamily="34" charset="0"/>
              </a:defRPr>
            </a:lvl1pPr>
          </a:lstStyle>
          <a:p>
            <a:fld id="{645CADFC-B07C-4CDF-A6CB-673776AD24B3}" type="datetimeFigureOut">
              <a:rPr lang="en-GB" smtClean="0"/>
              <a:pPr/>
              <a:t>16/01/2026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Open Sans Light" panose="020B0306030504020204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Open Sans Light" panose="020B0306030504020204" pitchFamily="34" charset="0"/>
              </a:defRPr>
            </a:lvl1pPr>
          </a:lstStyle>
          <a:p>
            <a:fld id="{7A4CD859-BDD9-4D9D-B820-59E9FC703A0F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280079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F88F11-3EBD-54BC-667D-265740AC4B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851F370-3766-AFDB-3ED8-BB0DA49B66D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3D3890C-2A1A-594C-AFD8-D25A9EF943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C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F43487-521D-3632-7039-77058BDA326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4CD859-BDD9-4D9D-B820-59E9FC703A0F}" type="slidenum">
              <a:rPr lang="en-GB" smtClean="0"/>
              <a:pPr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297614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D4EA557-2D04-E6E7-029A-3D2F8D9455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A8C240A-0CA2-890F-0F6D-5200AD095438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4E9259-F22A-F549-AC25-AA24D70DB7C9}" type="slidenum">
              <a:rPr kumimoji="0" lang="en-GB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481" name="Text Box 1">
            <a:extLst>
              <a:ext uri="{FF2B5EF4-FFF2-40B4-BE49-F238E27FC236}">
                <a16:creationId xmlns:a16="http://schemas.microsoft.com/office/drawing/2014/main" id="{26001533-910F-698C-6C7F-C4B70B926962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4175" y="695325"/>
            <a:ext cx="6088063" cy="342741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="" xmlns:p14="http://schemas.microsoft.com/office/powerpoint/2010/main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0482" name="Text Box 2">
            <a:extLst>
              <a:ext uri="{FF2B5EF4-FFF2-40B4-BE49-F238E27FC236}">
                <a16:creationId xmlns:a16="http://schemas.microsoft.com/office/drawing/2014/main" id="{2F1B5003-8761-D48C-21B5-410E08BDC2B8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512" y="4343230"/>
            <a:ext cx="5486976" cy="4115139"/>
          </a:xfrm>
          <a:prstGeom prst="rect">
            <a:avLst/>
          </a:prstGeom>
          <a:noFill/>
          <a:ln/>
          <a:extLst>
            <a:ext uri="{909E8E84-426E-40dd-AFC4-6F175D3DCCD1}">
              <a14:hiddenFill xmlns="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p14="http://schemas.microsoft.com/office/powerpoint/2010/main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p14="http://schemas.microsoft.com/office/powerpoint/2010/main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3342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234174E-A7D3-BEC0-C445-3C326ED757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3709545-B0D8-C39A-21AC-34537E6AE035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4E9259-F22A-F549-AC25-AA24D70DB7C9}" type="slidenum">
              <a:rPr kumimoji="0" lang="en-GB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481" name="Text Box 1">
            <a:extLst>
              <a:ext uri="{FF2B5EF4-FFF2-40B4-BE49-F238E27FC236}">
                <a16:creationId xmlns:a16="http://schemas.microsoft.com/office/drawing/2014/main" id="{A8A69099-ABEA-6121-B4B0-B8098D38C497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4175" y="695325"/>
            <a:ext cx="6088063" cy="342741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="" xmlns:p14="http://schemas.microsoft.com/office/powerpoint/2010/main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0482" name="Text Box 2">
            <a:extLst>
              <a:ext uri="{FF2B5EF4-FFF2-40B4-BE49-F238E27FC236}">
                <a16:creationId xmlns:a16="http://schemas.microsoft.com/office/drawing/2014/main" id="{927FB474-F022-34DE-4AA7-744681A5FAA2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512" y="4343230"/>
            <a:ext cx="5486976" cy="4115139"/>
          </a:xfrm>
          <a:prstGeom prst="rect">
            <a:avLst/>
          </a:prstGeom>
          <a:noFill/>
          <a:ln/>
          <a:extLst>
            <a:ext uri="{909E8E84-426E-40dd-AFC4-6F175D3DCCD1}">
              <a14:hiddenFill xmlns="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p14="http://schemas.microsoft.com/office/powerpoint/2010/main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p14="http://schemas.microsoft.com/office/powerpoint/2010/main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4979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78F38A3-689C-D6A6-0A44-1F57628DBE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568BBCC-DFB9-A77A-0FED-D22A6E03917C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4E9259-F22A-F549-AC25-AA24D70DB7C9}" type="slidenum">
              <a:rPr kumimoji="0" lang="en-GB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481" name="Text Box 1">
            <a:extLst>
              <a:ext uri="{FF2B5EF4-FFF2-40B4-BE49-F238E27FC236}">
                <a16:creationId xmlns:a16="http://schemas.microsoft.com/office/drawing/2014/main" id="{968B098A-E397-8E39-6DAF-037398EF69D7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4175" y="695325"/>
            <a:ext cx="6088063" cy="342741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="" xmlns:p14="http://schemas.microsoft.com/office/powerpoint/2010/main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0482" name="Text Box 2">
            <a:extLst>
              <a:ext uri="{FF2B5EF4-FFF2-40B4-BE49-F238E27FC236}">
                <a16:creationId xmlns:a16="http://schemas.microsoft.com/office/drawing/2014/main" id="{CC9023E8-FF96-13D0-D23F-59BED7EDE19A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512" y="4343230"/>
            <a:ext cx="5486976" cy="4115139"/>
          </a:xfrm>
          <a:prstGeom prst="rect">
            <a:avLst/>
          </a:prstGeom>
          <a:noFill/>
          <a:ln/>
          <a:extLst>
            <a:ext uri="{909E8E84-426E-40dd-AFC4-6F175D3DCCD1}">
              <a14:hiddenFill xmlns="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p14="http://schemas.microsoft.com/office/powerpoint/2010/main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p14="http://schemas.microsoft.com/office/powerpoint/2010/main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0863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0A7DF7D-359C-D1A4-8421-4BB7AF0BC0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D5DFA7C-74D2-056D-E9F5-EEF400FD8422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4E9259-F22A-F549-AC25-AA24D70DB7C9}" type="slidenum">
              <a:rPr kumimoji="0" lang="en-GB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481" name="Text Box 1">
            <a:extLst>
              <a:ext uri="{FF2B5EF4-FFF2-40B4-BE49-F238E27FC236}">
                <a16:creationId xmlns:a16="http://schemas.microsoft.com/office/drawing/2014/main" id="{E98073A0-F0F2-B805-10CD-924B678D2E3D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4175" y="695325"/>
            <a:ext cx="6088063" cy="342741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="" xmlns:p14="http://schemas.microsoft.com/office/powerpoint/2010/main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0482" name="Text Box 2">
            <a:extLst>
              <a:ext uri="{FF2B5EF4-FFF2-40B4-BE49-F238E27FC236}">
                <a16:creationId xmlns:a16="http://schemas.microsoft.com/office/drawing/2014/main" id="{B2D515EC-56BF-B760-6214-FD9C49910FA8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512" y="4343230"/>
            <a:ext cx="5486976" cy="4115139"/>
          </a:xfrm>
          <a:prstGeom prst="rect">
            <a:avLst/>
          </a:prstGeom>
          <a:noFill/>
          <a:ln/>
          <a:extLst>
            <a:ext uri="{909E8E84-426E-40dd-AFC4-6F175D3DCCD1}">
              <a14:hiddenFill xmlns="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p14="http://schemas.microsoft.com/office/powerpoint/2010/main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p14="http://schemas.microsoft.com/office/powerpoint/2010/main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1067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4E9259-F22A-F549-AC25-AA24D70DB7C9}" type="slidenum">
              <a:rPr kumimoji="0" lang="en-GB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48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4175" y="695325"/>
            <a:ext cx="6088063" cy="342741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="" xmlns:p14="http://schemas.microsoft.com/office/powerpoint/2010/main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048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512" y="4343230"/>
            <a:ext cx="5486976" cy="4115139"/>
          </a:xfrm>
          <a:prstGeom prst="rect">
            <a:avLst/>
          </a:prstGeom>
          <a:noFill/>
          <a:ln/>
          <a:extLst>
            <a:ext uri="{909E8E84-426E-40dd-AFC4-6F175D3DCCD1}">
              <a14:hiddenFill xmlns="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p14="http://schemas.microsoft.com/office/powerpoint/2010/main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p14="http://schemas.microsoft.com/office/powerpoint/2010/main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2742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4E9259-F22A-F549-AC25-AA24D70DB7C9}" type="slidenum">
              <a:rPr kumimoji="0" lang="en-GB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48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4175" y="695325"/>
            <a:ext cx="6088063" cy="342741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="" xmlns:p14="http://schemas.microsoft.com/office/powerpoint/2010/main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048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512" y="4343230"/>
            <a:ext cx="5486976" cy="4115139"/>
          </a:xfrm>
          <a:prstGeom prst="rect">
            <a:avLst/>
          </a:prstGeom>
          <a:noFill/>
          <a:ln/>
          <a:extLst>
            <a:ext uri="{909E8E84-426E-40dd-AFC4-6F175D3DCCD1}">
              <a14:hiddenFill xmlns="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p14="http://schemas.microsoft.com/office/powerpoint/2010/main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p14="http://schemas.microsoft.com/office/powerpoint/2010/main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6777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4E9259-F22A-F549-AC25-AA24D70DB7C9}" type="slidenum">
              <a:rPr kumimoji="0" lang="en-GB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48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4175" y="695325"/>
            <a:ext cx="6088063" cy="342741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="" xmlns:p14="http://schemas.microsoft.com/office/powerpoint/2010/main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048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512" y="4343230"/>
            <a:ext cx="5486976" cy="4115139"/>
          </a:xfrm>
          <a:prstGeom prst="rect">
            <a:avLst/>
          </a:prstGeom>
          <a:noFill/>
          <a:ln/>
          <a:extLst>
            <a:ext uri="{909E8E84-426E-40dd-AFC4-6F175D3DCCD1}">
              <a14:hiddenFill xmlns="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p14="http://schemas.microsoft.com/office/powerpoint/2010/main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p14="http://schemas.microsoft.com/office/powerpoint/2010/main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5115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4E9259-F22A-F549-AC25-AA24D70DB7C9}" type="slidenum">
              <a:rPr kumimoji="0" lang="en-GB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48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4175" y="695325"/>
            <a:ext cx="6088063" cy="342741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="" xmlns:p14="http://schemas.microsoft.com/office/powerpoint/2010/main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048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512" y="4343230"/>
            <a:ext cx="5486976" cy="4115139"/>
          </a:xfrm>
          <a:prstGeom prst="rect">
            <a:avLst/>
          </a:prstGeom>
          <a:noFill/>
          <a:ln/>
          <a:extLst>
            <a:ext uri="{909E8E84-426E-40dd-AFC4-6F175D3DCCD1}">
              <a14:hiddenFill xmlns="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p14="http://schemas.microsoft.com/office/powerpoint/2010/main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p14="http://schemas.microsoft.com/office/powerpoint/2010/main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0833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4E9259-F22A-F549-AC25-AA24D70DB7C9}" type="slidenum">
              <a:rPr kumimoji="0" lang="en-GB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48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4175" y="695325"/>
            <a:ext cx="6088063" cy="342741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="" xmlns:p14="http://schemas.microsoft.com/office/powerpoint/2010/main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048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512" y="4343230"/>
            <a:ext cx="5486976" cy="4115139"/>
          </a:xfrm>
          <a:prstGeom prst="rect">
            <a:avLst/>
          </a:prstGeom>
          <a:noFill/>
          <a:ln/>
          <a:extLst>
            <a:ext uri="{909E8E84-426E-40dd-AFC4-6F175D3DCCD1}">
              <a14:hiddenFill xmlns="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p14="http://schemas.microsoft.com/office/powerpoint/2010/main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p14="http://schemas.microsoft.com/office/powerpoint/2010/main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2078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4E9259-F22A-F549-AC25-AA24D70DB7C9}" type="slidenum">
              <a:rPr kumimoji="0" lang="en-GB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48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4175" y="695325"/>
            <a:ext cx="6088063" cy="342741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="" xmlns:p14="http://schemas.microsoft.com/office/powerpoint/2010/main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048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512" y="4343230"/>
            <a:ext cx="5486976" cy="4115139"/>
          </a:xfrm>
          <a:prstGeom prst="rect">
            <a:avLst/>
          </a:prstGeom>
          <a:noFill/>
          <a:ln/>
          <a:extLst>
            <a:ext uri="{909E8E84-426E-40dd-AFC4-6F175D3DCCD1}">
              <a14:hiddenFill xmlns="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p14="http://schemas.microsoft.com/office/powerpoint/2010/main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p14="http://schemas.microsoft.com/office/powerpoint/2010/main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48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4E9259-F22A-F549-AC25-AA24D70DB7C9}" type="slidenum">
              <a:rPr kumimoji="0" lang="en-GB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48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4175" y="695325"/>
            <a:ext cx="6088063" cy="342741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="" xmlns:p14="http://schemas.microsoft.com/office/powerpoint/2010/main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048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512" y="4343230"/>
            <a:ext cx="5486976" cy="4115139"/>
          </a:xfrm>
          <a:prstGeom prst="rect">
            <a:avLst/>
          </a:prstGeom>
          <a:noFill/>
          <a:ln/>
          <a:extLst>
            <a:ext uri="{909E8E84-426E-40dd-AFC4-6F175D3DCCD1}">
              <a14:hiddenFill xmlns="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p14="http://schemas.microsoft.com/office/powerpoint/2010/main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p14="http://schemas.microsoft.com/office/powerpoint/2010/main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27557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4E9259-F22A-F549-AC25-AA24D70DB7C9}" type="slidenum">
              <a:rPr kumimoji="0" lang="en-GB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48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4175" y="695325"/>
            <a:ext cx="6088063" cy="342741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="" xmlns:p14="http://schemas.microsoft.com/office/powerpoint/2010/main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048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512" y="4343230"/>
            <a:ext cx="5486976" cy="4115139"/>
          </a:xfrm>
          <a:prstGeom prst="rect">
            <a:avLst/>
          </a:prstGeom>
          <a:noFill/>
          <a:ln/>
          <a:extLst>
            <a:ext uri="{909E8E84-426E-40dd-AFC4-6F175D3DCCD1}">
              <a14:hiddenFill xmlns="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p14="http://schemas.microsoft.com/office/powerpoint/2010/main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p14="http://schemas.microsoft.com/office/powerpoint/2010/main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41059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4E9259-F22A-F549-AC25-AA24D70DB7C9}" type="slidenum">
              <a:rPr kumimoji="0" lang="en-GB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48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4175" y="695325"/>
            <a:ext cx="6088063" cy="342741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="" xmlns:p14="http://schemas.microsoft.com/office/powerpoint/2010/main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048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512" y="4343230"/>
            <a:ext cx="5486976" cy="4115139"/>
          </a:xfrm>
          <a:prstGeom prst="rect">
            <a:avLst/>
          </a:prstGeom>
          <a:noFill/>
          <a:ln/>
          <a:extLst>
            <a:ext uri="{909E8E84-426E-40dd-AFC4-6F175D3DCCD1}">
              <a14:hiddenFill xmlns="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p14="http://schemas.microsoft.com/office/powerpoint/2010/main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p14="http://schemas.microsoft.com/office/powerpoint/2010/main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90301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4E9259-F22A-F549-AC25-AA24D70DB7C9}" type="slidenum">
              <a:rPr kumimoji="0" lang="en-GB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48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4175" y="695325"/>
            <a:ext cx="6088063" cy="342741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="" xmlns:p14="http://schemas.microsoft.com/office/powerpoint/2010/main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048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512" y="4343230"/>
            <a:ext cx="5486976" cy="4115139"/>
          </a:xfrm>
          <a:prstGeom prst="rect">
            <a:avLst/>
          </a:prstGeom>
          <a:noFill/>
          <a:ln/>
          <a:extLst>
            <a:ext uri="{909E8E84-426E-40dd-AFC4-6F175D3DCCD1}">
              <a14:hiddenFill xmlns="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p14="http://schemas.microsoft.com/office/powerpoint/2010/main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p14="http://schemas.microsoft.com/office/powerpoint/2010/main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0258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F7DFD04-BF1B-C28F-FB7F-461FC25872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A9FB678-4AFC-746B-EE3A-50E1770AE8C6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4E9259-F22A-F549-AC25-AA24D70DB7C9}" type="slidenum">
              <a:rPr kumimoji="0" lang="en-GB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481" name="Text Box 1">
            <a:extLst>
              <a:ext uri="{FF2B5EF4-FFF2-40B4-BE49-F238E27FC236}">
                <a16:creationId xmlns:a16="http://schemas.microsoft.com/office/drawing/2014/main" id="{11AAA2EA-2AEA-78B1-B3C1-6F5F9227A18E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4175" y="695325"/>
            <a:ext cx="6088063" cy="342741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="" xmlns:p14="http://schemas.microsoft.com/office/powerpoint/2010/main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0482" name="Text Box 2">
            <a:extLst>
              <a:ext uri="{FF2B5EF4-FFF2-40B4-BE49-F238E27FC236}">
                <a16:creationId xmlns:a16="http://schemas.microsoft.com/office/drawing/2014/main" id="{C758E206-A999-5110-1F68-2AD217C03FA2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512" y="4343230"/>
            <a:ext cx="5486976" cy="4115139"/>
          </a:xfrm>
          <a:prstGeom prst="rect">
            <a:avLst/>
          </a:prstGeom>
          <a:noFill/>
          <a:ln/>
          <a:extLst>
            <a:ext uri="{909E8E84-426E-40dd-AFC4-6F175D3DCCD1}">
              <a14:hiddenFill xmlns="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p14="http://schemas.microsoft.com/office/powerpoint/2010/main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p14="http://schemas.microsoft.com/office/powerpoint/2010/main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0090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AA328B6-1642-DAF9-422B-BB8486DD04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8495C4B-F9CC-9AD4-FE8D-3A066B9AD27B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4E9259-F22A-F549-AC25-AA24D70DB7C9}" type="slidenum">
              <a:rPr kumimoji="0" lang="en-GB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481" name="Text Box 1">
            <a:extLst>
              <a:ext uri="{FF2B5EF4-FFF2-40B4-BE49-F238E27FC236}">
                <a16:creationId xmlns:a16="http://schemas.microsoft.com/office/drawing/2014/main" id="{0C116CBD-3033-4AF2-2E10-89B2B5694C93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4175" y="695325"/>
            <a:ext cx="6088063" cy="342741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="" xmlns:p14="http://schemas.microsoft.com/office/powerpoint/2010/main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0482" name="Text Box 2">
            <a:extLst>
              <a:ext uri="{FF2B5EF4-FFF2-40B4-BE49-F238E27FC236}">
                <a16:creationId xmlns:a16="http://schemas.microsoft.com/office/drawing/2014/main" id="{973C5E20-45C1-936D-E215-4DC9B5C0C2D3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512" y="4343230"/>
            <a:ext cx="5486976" cy="4115139"/>
          </a:xfrm>
          <a:prstGeom prst="rect">
            <a:avLst/>
          </a:prstGeom>
          <a:noFill/>
          <a:ln/>
          <a:extLst>
            <a:ext uri="{909E8E84-426E-40dd-AFC4-6F175D3DCCD1}">
              <a14:hiddenFill xmlns="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p14="http://schemas.microsoft.com/office/powerpoint/2010/main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p14="http://schemas.microsoft.com/office/powerpoint/2010/main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2003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9E6E236-46D1-48AA-50EA-518D60D796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0668477-ECC0-1AF1-8436-49C35761B97B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4E9259-F22A-F549-AC25-AA24D70DB7C9}" type="slidenum">
              <a:rPr kumimoji="0" lang="en-GB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481" name="Text Box 1">
            <a:extLst>
              <a:ext uri="{FF2B5EF4-FFF2-40B4-BE49-F238E27FC236}">
                <a16:creationId xmlns:a16="http://schemas.microsoft.com/office/drawing/2014/main" id="{AA8FCE70-6636-B6CF-06CE-C85F335348E3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4175" y="695325"/>
            <a:ext cx="6088063" cy="342741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="" xmlns:p14="http://schemas.microsoft.com/office/powerpoint/2010/main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0482" name="Text Box 2">
            <a:extLst>
              <a:ext uri="{FF2B5EF4-FFF2-40B4-BE49-F238E27FC236}">
                <a16:creationId xmlns:a16="http://schemas.microsoft.com/office/drawing/2014/main" id="{46277253-30C9-3611-B606-716B777FA0C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512" y="4343230"/>
            <a:ext cx="5486976" cy="4115139"/>
          </a:xfrm>
          <a:prstGeom prst="rect">
            <a:avLst/>
          </a:prstGeom>
          <a:noFill/>
          <a:ln/>
          <a:extLst>
            <a:ext uri="{909E8E84-426E-40dd-AFC4-6F175D3DCCD1}">
              <a14:hiddenFill xmlns="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p14="http://schemas.microsoft.com/office/powerpoint/2010/main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p14="http://schemas.microsoft.com/office/powerpoint/2010/main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777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DF1CD80-C616-812C-23BF-58F4A58C81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B65BB0F-0A92-88C9-3DA0-837C36A58A9E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4E9259-F22A-F549-AC25-AA24D70DB7C9}" type="slidenum">
              <a:rPr kumimoji="0" lang="en-GB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481" name="Text Box 1">
            <a:extLst>
              <a:ext uri="{FF2B5EF4-FFF2-40B4-BE49-F238E27FC236}">
                <a16:creationId xmlns:a16="http://schemas.microsoft.com/office/drawing/2014/main" id="{CDD51819-CA07-EE2D-F8DD-D05530C3D945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4175" y="695325"/>
            <a:ext cx="6088063" cy="342741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="" xmlns:p14="http://schemas.microsoft.com/office/powerpoint/2010/main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0482" name="Text Box 2">
            <a:extLst>
              <a:ext uri="{FF2B5EF4-FFF2-40B4-BE49-F238E27FC236}">
                <a16:creationId xmlns:a16="http://schemas.microsoft.com/office/drawing/2014/main" id="{243AB03B-E79F-C381-3EED-7B148A8E7829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512" y="4343230"/>
            <a:ext cx="5486976" cy="4115139"/>
          </a:xfrm>
          <a:prstGeom prst="rect">
            <a:avLst/>
          </a:prstGeom>
          <a:noFill/>
          <a:ln/>
          <a:extLst>
            <a:ext uri="{909E8E84-426E-40dd-AFC4-6F175D3DCCD1}">
              <a14:hiddenFill xmlns="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p14="http://schemas.microsoft.com/office/powerpoint/2010/main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p14="http://schemas.microsoft.com/office/powerpoint/2010/main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2537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440C7CA-590B-1AAD-D257-AD93DD3F04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97DCD4B-5ED3-8F46-8654-4F838821992C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4E9259-F22A-F549-AC25-AA24D70DB7C9}" type="slidenum">
              <a:rPr kumimoji="0" lang="en-GB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481" name="Text Box 1">
            <a:extLst>
              <a:ext uri="{FF2B5EF4-FFF2-40B4-BE49-F238E27FC236}">
                <a16:creationId xmlns:a16="http://schemas.microsoft.com/office/drawing/2014/main" id="{7C05D99E-E309-F674-BF09-964E73D5A654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4175" y="695325"/>
            <a:ext cx="6088063" cy="342741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="" xmlns:p14="http://schemas.microsoft.com/office/powerpoint/2010/main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0482" name="Text Box 2">
            <a:extLst>
              <a:ext uri="{FF2B5EF4-FFF2-40B4-BE49-F238E27FC236}">
                <a16:creationId xmlns:a16="http://schemas.microsoft.com/office/drawing/2014/main" id="{2429ED31-230D-8128-8D35-373D5EB9E809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512" y="4343230"/>
            <a:ext cx="5486976" cy="4115139"/>
          </a:xfrm>
          <a:prstGeom prst="rect">
            <a:avLst/>
          </a:prstGeom>
          <a:noFill/>
          <a:ln/>
          <a:extLst>
            <a:ext uri="{909E8E84-426E-40dd-AFC4-6F175D3DCCD1}">
              <a14:hiddenFill xmlns="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p14="http://schemas.microsoft.com/office/powerpoint/2010/main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p14="http://schemas.microsoft.com/office/powerpoint/2010/main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6443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3CF3142-B53A-2E5C-1FDE-7E3DEBF9BA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DEDB971-91CB-BFD2-ACAC-85A94291F234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4E9259-F22A-F549-AC25-AA24D70DB7C9}" type="slidenum">
              <a:rPr kumimoji="0" lang="en-GB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481" name="Text Box 1">
            <a:extLst>
              <a:ext uri="{FF2B5EF4-FFF2-40B4-BE49-F238E27FC236}">
                <a16:creationId xmlns:a16="http://schemas.microsoft.com/office/drawing/2014/main" id="{3DCDF42D-40E3-1909-D2B2-82634BA68224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4175" y="695325"/>
            <a:ext cx="6088063" cy="342741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="" xmlns:p14="http://schemas.microsoft.com/office/powerpoint/2010/main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0482" name="Text Box 2">
            <a:extLst>
              <a:ext uri="{FF2B5EF4-FFF2-40B4-BE49-F238E27FC236}">
                <a16:creationId xmlns:a16="http://schemas.microsoft.com/office/drawing/2014/main" id="{7D79C7BC-3292-FB05-8D76-5501ACB4AEC6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512" y="4343230"/>
            <a:ext cx="5486976" cy="4115139"/>
          </a:xfrm>
          <a:prstGeom prst="rect">
            <a:avLst/>
          </a:prstGeom>
          <a:noFill/>
          <a:ln/>
          <a:extLst>
            <a:ext uri="{909E8E84-426E-40dd-AFC4-6F175D3DCCD1}">
              <a14:hiddenFill xmlns="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p14="http://schemas.microsoft.com/office/powerpoint/2010/main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p14="http://schemas.microsoft.com/office/powerpoint/2010/main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1585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9E16A91-C202-3A3E-72F9-07CF1F5BAA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CC76CDB-C68C-E6D6-164E-9F4E7D6B656C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4E9259-F22A-F549-AC25-AA24D70DB7C9}" type="slidenum">
              <a:rPr kumimoji="0" lang="en-GB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481" name="Text Box 1">
            <a:extLst>
              <a:ext uri="{FF2B5EF4-FFF2-40B4-BE49-F238E27FC236}">
                <a16:creationId xmlns:a16="http://schemas.microsoft.com/office/drawing/2014/main" id="{C6024864-C2FB-E1B1-AC46-A27AFEC38134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4175" y="695325"/>
            <a:ext cx="6088063" cy="342741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="" xmlns:p14="http://schemas.microsoft.com/office/powerpoint/2010/main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0482" name="Text Box 2">
            <a:extLst>
              <a:ext uri="{FF2B5EF4-FFF2-40B4-BE49-F238E27FC236}">
                <a16:creationId xmlns:a16="http://schemas.microsoft.com/office/drawing/2014/main" id="{0D6C5FA9-AD99-0414-162A-D829E131D960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512" y="4343230"/>
            <a:ext cx="5486976" cy="4115139"/>
          </a:xfrm>
          <a:prstGeom prst="rect">
            <a:avLst/>
          </a:prstGeom>
          <a:noFill/>
          <a:ln/>
          <a:extLst>
            <a:ext uri="{909E8E84-426E-40dd-AFC4-6F175D3DCCD1}">
              <a14:hiddenFill xmlns="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p14="http://schemas.microsoft.com/office/powerpoint/2010/main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p14="http://schemas.microsoft.com/office/powerpoint/2010/main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9635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01_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82540" y="2242704"/>
            <a:ext cx="12038033" cy="1484655"/>
          </a:xfrm>
        </p:spPr>
        <p:txBody>
          <a:bodyPr/>
          <a:lstStyle>
            <a:lvl1pPr algn="ctr">
              <a:defRPr sz="4300" b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lvl="0"/>
            <a:r>
              <a:rPr lang="es-EC" noProof="0" dirty="0" err="1"/>
              <a:t>Click</a:t>
            </a:r>
            <a:r>
              <a:rPr lang="es-EC" noProof="0" dirty="0"/>
              <a:t> </a:t>
            </a:r>
            <a:r>
              <a:rPr lang="es-EC" noProof="0" dirty="0" err="1"/>
              <a:t>to</a:t>
            </a:r>
            <a:r>
              <a:rPr lang="es-EC" noProof="0" dirty="0"/>
              <a:t> </a:t>
            </a:r>
            <a:r>
              <a:rPr lang="es-EC" noProof="0" dirty="0" err="1"/>
              <a:t>edit</a:t>
            </a:r>
            <a:r>
              <a:rPr lang="es-EC" noProof="0" dirty="0"/>
              <a:t> Master </a:t>
            </a:r>
            <a:r>
              <a:rPr lang="es-EC" noProof="0" dirty="0" err="1"/>
              <a:t>title</a:t>
            </a:r>
            <a:r>
              <a:rPr lang="es-EC" noProof="0" dirty="0"/>
              <a:t> </a:t>
            </a:r>
            <a:r>
              <a:rPr lang="es-EC" noProof="0" dirty="0" err="1"/>
              <a:t>style</a:t>
            </a:r>
            <a:endParaRPr lang="es-EC" noProof="0" dirty="0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112154" y="3800402"/>
            <a:ext cx="5978804" cy="544504"/>
          </a:xfrm>
        </p:spPr>
        <p:txBody>
          <a:bodyPr/>
          <a:lstStyle>
            <a:lvl1pPr marL="0" indent="0" algn="ctr">
              <a:buFontTx/>
              <a:buNone/>
              <a:defRPr sz="170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s-EC" noProof="0" dirty="0" err="1"/>
              <a:t>Click</a:t>
            </a:r>
            <a:r>
              <a:rPr lang="es-EC" noProof="0" dirty="0"/>
              <a:t> </a:t>
            </a:r>
            <a:r>
              <a:rPr lang="es-EC" noProof="0" dirty="0" err="1"/>
              <a:t>to</a:t>
            </a:r>
            <a:r>
              <a:rPr lang="es-EC" noProof="0" dirty="0"/>
              <a:t> </a:t>
            </a:r>
            <a:r>
              <a:rPr lang="es-EC" noProof="0" dirty="0" err="1"/>
              <a:t>edit</a:t>
            </a:r>
            <a:r>
              <a:rPr lang="es-EC" noProof="0" dirty="0"/>
              <a:t> Master </a:t>
            </a:r>
            <a:r>
              <a:rPr lang="es-EC" noProof="0" dirty="0" err="1"/>
              <a:t>subtitle</a:t>
            </a:r>
            <a:r>
              <a:rPr lang="es-EC" noProof="0" dirty="0"/>
              <a:t> </a:t>
            </a:r>
            <a:r>
              <a:rPr lang="es-EC" noProof="0" dirty="0" err="1"/>
              <a:t>style</a:t>
            </a:r>
            <a:endParaRPr lang="es-EC" noProof="0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Image strip mont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2539" y="0"/>
            <a:ext cx="12038034" cy="404907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Title | Subtitle</a:t>
            </a:r>
            <a:endParaRPr lang="en-GB"/>
          </a:p>
        </p:txBody>
      </p:sp>
      <p:sp>
        <p:nvSpPr>
          <p:cNvPr id="23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82541" y="2046762"/>
            <a:ext cx="2931201" cy="1485426"/>
          </a:xfrm>
        </p:spPr>
        <p:txBody>
          <a:bodyPr anchor="ctr" anchorCtr="0"/>
          <a:lstStyle>
            <a:lvl1pPr marL="0" indent="0" algn="ctr">
              <a:buFontTx/>
              <a:buNone/>
              <a:defRPr baseline="0"/>
            </a:lvl1pPr>
          </a:lstStyle>
          <a:p>
            <a:r>
              <a:rPr lang="en-GB" dirty="0"/>
              <a:t>Click to insert image</a:t>
            </a:r>
          </a:p>
        </p:txBody>
      </p:sp>
      <p:sp>
        <p:nvSpPr>
          <p:cNvPr id="24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152350" y="2046762"/>
            <a:ext cx="5968223" cy="1485426"/>
          </a:xfrm>
        </p:spPr>
        <p:txBody>
          <a:bodyPr anchor="ctr" anchorCtr="0"/>
          <a:lstStyle>
            <a:lvl1pPr marL="0" indent="0" algn="ctr">
              <a:buFontTx/>
              <a:buNone/>
              <a:defRPr baseline="0"/>
            </a:lvl1pPr>
          </a:lstStyle>
          <a:p>
            <a:r>
              <a:rPr lang="en-GB" dirty="0"/>
              <a:t>Click to insert image</a:t>
            </a:r>
          </a:p>
        </p:txBody>
      </p:sp>
      <p:sp>
        <p:nvSpPr>
          <p:cNvPr id="25" name="Picture Placeholder 3"/>
          <p:cNvSpPr>
            <a:spLocks noGrp="1"/>
          </p:cNvSpPr>
          <p:nvPr>
            <p:ph type="pic" sz="quarter" idx="14" hasCustomPrompt="1"/>
          </p:nvPr>
        </p:nvSpPr>
        <p:spPr>
          <a:xfrm>
            <a:off x="82541" y="3605213"/>
            <a:ext cx="2931201" cy="1507721"/>
          </a:xfrm>
        </p:spPr>
        <p:txBody>
          <a:bodyPr anchor="ctr" anchorCtr="0"/>
          <a:lstStyle>
            <a:lvl1pPr marL="0" indent="0" algn="ctr">
              <a:buFontTx/>
              <a:buNone/>
              <a:defRPr baseline="0"/>
            </a:lvl1pPr>
          </a:lstStyle>
          <a:p>
            <a:r>
              <a:rPr lang="en-GB" dirty="0"/>
              <a:t>Click to insert image</a:t>
            </a:r>
          </a:p>
        </p:txBody>
      </p:sp>
      <p:sp>
        <p:nvSpPr>
          <p:cNvPr id="26" name="Picture Placeholder 3"/>
          <p:cNvSpPr>
            <a:spLocks noGrp="1"/>
          </p:cNvSpPr>
          <p:nvPr>
            <p:ph type="pic" sz="quarter" idx="15" hasCustomPrompt="1"/>
          </p:nvPr>
        </p:nvSpPr>
        <p:spPr>
          <a:xfrm>
            <a:off x="3115328" y="2046762"/>
            <a:ext cx="2941784" cy="3066172"/>
          </a:xfrm>
        </p:spPr>
        <p:txBody>
          <a:bodyPr anchor="ctr" anchorCtr="0"/>
          <a:lstStyle>
            <a:lvl1pPr marL="0" indent="0" algn="ctr">
              <a:buFontTx/>
              <a:buNone/>
              <a:defRPr baseline="0"/>
            </a:lvl1pPr>
          </a:lstStyle>
          <a:p>
            <a:r>
              <a:rPr lang="en-GB" dirty="0"/>
              <a:t>Click to insert image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6152350" y="3605214"/>
            <a:ext cx="2931201" cy="1492250"/>
          </a:xfrm>
        </p:spPr>
        <p:txBody>
          <a:bodyPr anchor="ctr" anchorCtr="0"/>
          <a:lstStyle>
            <a:lvl1pPr marL="0" indent="0" algn="ctr">
              <a:buFontTx/>
              <a:buNone/>
              <a:defRPr baseline="0"/>
            </a:lvl1pPr>
          </a:lstStyle>
          <a:p>
            <a:r>
              <a:rPr lang="en-GB" dirty="0"/>
              <a:t>Click to insert image</a:t>
            </a:r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17" hasCustomPrompt="1"/>
          </p:nvPr>
        </p:nvSpPr>
        <p:spPr>
          <a:xfrm>
            <a:off x="9191488" y="3605213"/>
            <a:ext cx="2931201" cy="1492251"/>
          </a:xfrm>
        </p:spPr>
        <p:txBody>
          <a:bodyPr anchor="ctr" anchorCtr="0"/>
          <a:lstStyle>
            <a:lvl1pPr marL="0" indent="0" algn="ctr">
              <a:buFontTx/>
              <a:buNone/>
              <a:defRPr baseline="0"/>
            </a:lvl1pPr>
          </a:lstStyle>
          <a:p>
            <a:r>
              <a:rPr lang="en-GB" dirty="0"/>
              <a:t>Click to insert image</a:t>
            </a:r>
          </a:p>
        </p:txBody>
      </p:sp>
    </p:spTree>
    <p:extLst>
      <p:ext uri="{BB962C8B-B14F-4D97-AF65-F5344CB8AC3E}">
        <p14:creationId xmlns:p14="http://schemas.microsoft.com/office/powerpoint/2010/main" val="29593717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Image mont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2539" y="0"/>
            <a:ext cx="12038034" cy="404907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Title | Subtitle</a:t>
            </a:r>
            <a:endParaRPr lang="en-GB"/>
          </a:p>
        </p:txBody>
      </p:sp>
      <p:sp>
        <p:nvSpPr>
          <p:cNvPr id="23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82540" y="476360"/>
            <a:ext cx="5963989" cy="3066172"/>
          </a:xfrm>
        </p:spPr>
        <p:txBody>
          <a:bodyPr anchor="ctr" anchorCtr="0"/>
          <a:lstStyle>
            <a:lvl1pPr marL="0" indent="0" algn="ctr">
              <a:buFontTx/>
              <a:buNone/>
              <a:defRPr baseline="0"/>
            </a:lvl1pPr>
          </a:lstStyle>
          <a:p>
            <a:r>
              <a:rPr lang="en-GB" dirty="0"/>
              <a:t>Click to insert image</a:t>
            </a:r>
          </a:p>
        </p:txBody>
      </p:sp>
      <p:sp>
        <p:nvSpPr>
          <p:cNvPr id="25" name="Picture Placeholder 3"/>
          <p:cNvSpPr>
            <a:spLocks noGrp="1"/>
          </p:cNvSpPr>
          <p:nvPr>
            <p:ph type="pic" sz="quarter" idx="14" hasCustomPrompt="1"/>
          </p:nvPr>
        </p:nvSpPr>
        <p:spPr>
          <a:xfrm>
            <a:off x="82541" y="3613987"/>
            <a:ext cx="2931201" cy="1498947"/>
          </a:xfrm>
        </p:spPr>
        <p:txBody>
          <a:bodyPr anchor="ctr" anchorCtr="0"/>
          <a:lstStyle>
            <a:lvl1pPr marL="0" indent="0" algn="ctr">
              <a:buFontTx/>
              <a:buNone/>
              <a:defRPr baseline="0"/>
            </a:lvl1pPr>
          </a:lstStyle>
          <a:p>
            <a:r>
              <a:rPr lang="en-GB" dirty="0"/>
              <a:t>Click to insert image</a:t>
            </a: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9" hasCustomPrompt="1"/>
          </p:nvPr>
        </p:nvSpPr>
        <p:spPr>
          <a:xfrm>
            <a:off x="82541" y="5171685"/>
            <a:ext cx="2931201" cy="1498947"/>
          </a:xfrm>
        </p:spPr>
        <p:txBody>
          <a:bodyPr anchor="ctr" anchorCtr="0"/>
          <a:lstStyle>
            <a:lvl1pPr marL="0" indent="0" algn="ctr">
              <a:buFontTx/>
              <a:buNone/>
              <a:defRPr baseline="0"/>
            </a:lvl1pPr>
          </a:lstStyle>
          <a:p>
            <a:r>
              <a:rPr lang="en-GB" dirty="0"/>
              <a:t>Click to insert image</a:t>
            </a:r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21" hasCustomPrompt="1"/>
          </p:nvPr>
        </p:nvSpPr>
        <p:spPr>
          <a:xfrm>
            <a:off x="3115328" y="3613987"/>
            <a:ext cx="5978806" cy="1498947"/>
          </a:xfrm>
        </p:spPr>
        <p:txBody>
          <a:bodyPr anchor="ctr" anchorCtr="0"/>
          <a:lstStyle>
            <a:lvl1pPr marL="0" indent="0" algn="ctr">
              <a:buFontTx/>
              <a:buNone/>
              <a:defRPr baseline="0"/>
            </a:lvl1pPr>
          </a:lstStyle>
          <a:p>
            <a:r>
              <a:rPr lang="en-GB" dirty="0"/>
              <a:t>Click to insert image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3" hasCustomPrompt="1"/>
          </p:nvPr>
        </p:nvSpPr>
        <p:spPr>
          <a:xfrm>
            <a:off x="3115328" y="5171685"/>
            <a:ext cx="2931201" cy="1498947"/>
          </a:xfrm>
        </p:spPr>
        <p:txBody>
          <a:bodyPr anchor="ctr" anchorCtr="0"/>
          <a:lstStyle>
            <a:lvl1pPr marL="0" indent="0" algn="ctr">
              <a:buFontTx/>
              <a:buNone/>
              <a:defRPr baseline="0"/>
            </a:lvl1pPr>
          </a:lstStyle>
          <a:p>
            <a:r>
              <a:rPr lang="en-GB" dirty="0"/>
              <a:t>Click to insert image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24" hasCustomPrompt="1"/>
          </p:nvPr>
        </p:nvSpPr>
        <p:spPr>
          <a:xfrm>
            <a:off x="6152350" y="2046762"/>
            <a:ext cx="2931201" cy="1495770"/>
          </a:xfrm>
        </p:spPr>
        <p:txBody>
          <a:bodyPr anchor="ctr" anchorCtr="0"/>
          <a:lstStyle>
            <a:lvl1pPr marL="0" indent="0" algn="ctr">
              <a:buFontTx/>
              <a:buNone/>
              <a:defRPr baseline="0"/>
            </a:lvl1pPr>
          </a:lstStyle>
          <a:p>
            <a:r>
              <a:rPr lang="en-GB" dirty="0"/>
              <a:t>Click to insert image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6" hasCustomPrompt="1"/>
          </p:nvPr>
        </p:nvSpPr>
        <p:spPr>
          <a:xfrm>
            <a:off x="6152350" y="473186"/>
            <a:ext cx="2931201" cy="1495770"/>
          </a:xfrm>
        </p:spPr>
        <p:txBody>
          <a:bodyPr anchor="ctr" anchorCtr="0"/>
          <a:lstStyle>
            <a:lvl1pPr marL="0" indent="0" algn="ctr">
              <a:buFontTx/>
              <a:buNone/>
              <a:defRPr baseline="0"/>
            </a:lvl1pPr>
          </a:lstStyle>
          <a:p>
            <a:r>
              <a:rPr lang="en-GB" dirty="0"/>
              <a:t>Click to insert image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7" hasCustomPrompt="1"/>
          </p:nvPr>
        </p:nvSpPr>
        <p:spPr>
          <a:xfrm>
            <a:off x="6152350" y="5171685"/>
            <a:ext cx="2931201" cy="1498947"/>
          </a:xfrm>
        </p:spPr>
        <p:txBody>
          <a:bodyPr anchor="ctr" anchorCtr="0"/>
          <a:lstStyle>
            <a:lvl1pPr marL="0" indent="0" algn="ctr">
              <a:buFontTx/>
              <a:buNone/>
              <a:defRPr baseline="0"/>
            </a:lvl1pPr>
          </a:lstStyle>
          <a:p>
            <a:r>
              <a:rPr lang="en-GB" dirty="0"/>
              <a:t>Click to insert image</a:t>
            </a:r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28" hasCustomPrompt="1"/>
          </p:nvPr>
        </p:nvSpPr>
        <p:spPr>
          <a:xfrm>
            <a:off x="9191488" y="2046762"/>
            <a:ext cx="2931201" cy="3066172"/>
          </a:xfrm>
        </p:spPr>
        <p:txBody>
          <a:bodyPr anchor="ctr" anchorCtr="0"/>
          <a:lstStyle>
            <a:lvl1pPr marL="0" indent="0" algn="ctr">
              <a:buFontTx/>
              <a:buNone/>
              <a:defRPr baseline="0"/>
            </a:lvl1pPr>
          </a:lstStyle>
          <a:p>
            <a:r>
              <a:rPr lang="en-GB" dirty="0"/>
              <a:t>Click to insert image</a:t>
            </a:r>
          </a:p>
        </p:txBody>
      </p:sp>
      <p:sp>
        <p:nvSpPr>
          <p:cNvPr id="21" name="Picture Placeholder 3"/>
          <p:cNvSpPr>
            <a:spLocks noGrp="1"/>
          </p:cNvSpPr>
          <p:nvPr>
            <p:ph type="pic" sz="quarter" idx="30" hasCustomPrompt="1"/>
          </p:nvPr>
        </p:nvSpPr>
        <p:spPr>
          <a:xfrm>
            <a:off x="9191488" y="473186"/>
            <a:ext cx="2931201" cy="1495770"/>
          </a:xfrm>
        </p:spPr>
        <p:txBody>
          <a:bodyPr anchor="ctr" anchorCtr="0"/>
          <a:lstStyle>
            <a:lvl1pPr marL="0" indent="0" algn="ctr">
              <a:buFontTx/>
              <a:buNone/>
              <a:defRPr baseline="0"/>
            </a:lvl1pPr>
          </a:lstStyle>
          <a:p>
            <a:r>
              <a:rPr lang="en-GB" dirty="0"/>
              <a:t>Click to insert image</a:t>
            </a:r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31" hasCustomPrompt="1"/>
          </p:nvPr>
        </p:nvSpPr>
        <p:spPr>
          <a:xfrm>
            <a:off x="9191488" y="5171685"/>
            <a:ext cx="2931201" cy="1498947"/>
          </a:xfrm>
        </p:spPr>
        <p:txBody>
          <a:bodyPr anchor="ctr" anchorCtr="0"/>
          <a:lstStyle>
            <a:lvl1pPr marL="0" indent="0" algn="ctr">
              <a:buFontTx/>
              <a:buNone/>
              <a:defRPr baseline="0"/>
            </a:lvl1pPr>
          </a:lstStyle>
          <a:p>
            <a:r>
              <a:rPr lang="en-GB" dirty="0"/>
              <a:t>Click to insert image</a:t>
            </a:r>
          </a:p>
        </p:txBody>
      </p:sp>
    </p:spTree>
    <p:extLst>
      <p:ext uri="{BB962C8B-B14F-4D97-AF65-F5344CB8AC3E}">
        <p14:creationId xmlns:p14="http://schemas.microsoft.com/office/powerpoint/2010/main" val="10761398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Full screen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0413" cy="6859588"/>
          </a:xfrm>
        </p:spPr>
        <p:txBody>
          <a:bodyPr anchor="ctr" anchorCtr="0"/>
          <a:lstStyle>
            <a:lvl1pPr marL="0" indent="0" algn="ctr">
              <a:buFontTx/>
              <a:buNone/>
              <a:defRPr baseline="0"/>
            </a:lvl1pPr>
          </a:lstStyle>
          <a:p>
            <a:r>
              <a:rPr lang="en-GB" dirty="0"/>
              <a:t>Click icon to insert image</a:t>
            </a:r>
          </a:p>
        </p:txBody>
      </p:sp>
    </p:spTree>
    <p:extLst>
      <p:ext uri="{BB962C8B-B14F-4D97-AF65-F5344CB8AC3E}">
        <p14:creationId xmlns:p14="http://schemas.microsoft.com/office/powerpoint/2010/main" val="12090420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3_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 | Subtitle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539" y="476360"/>
            <a:ext cx="12038034" cy="6194272"/>
          </a:xfrm>
        </p:spPr>
        <p:txBody>
          <a:bodyPr lIns="0"/>
          <a:lstStyle>
            <a:lvl1pPr marL="0" indent="-214272">
              <a:spcBef>
                <a:spcPts val="0"/>
              </a:spcBef>
              <a:spcAft>
                <a:spcPts val="238"/>
              </a:spcAft>
              <a:buFont typeface="Arial" pitchFamily="34" charset="0"/>
              <a:buChar char="•"/>
              <a:defRPr sz="1600">
                <a:solidFill>
                  <a:schemeClr val="bg2"/>
                </a:solidFill>
              </a:defRPr>
            </a:lvl1pPr>
            <a:lvl2pPr marL="428544" indent="-214272">
              <a:spcBef>
                <a:spcPts val="0"/>
              </a:spcBef>
              <a:spcAft>
                <a:spcPts val="238"/>
              </a:spcAft>
              <a:buFont typeface="Arial" pitchFamily="34" charset="0"/>
              <a:buChar char="•"/>
              <a:defRPr sz="1900">
                <a:solidFill>
                  <a:schemeClr val="bg2"/>
                </a:solidFill>
              </a:defRPr>
            </a:lvl2pPr>
            <a:lvl3pPr marL="642816" indent="-214272">
              <a:spcBef>
                <a:spcPts val="0"/>
              </a:spcBef>
              <a:spcAft>
                <a:spcPts val="238"/>
              </a:spcAft>
              <a:buFont typeface="Arial" pitchFamily="34" charset="0"/>
              <a:buChar char="•"/>
              <a:defRPr sz="1900">
                <a:solidFill>
                  <a:schemeClr val="bg2"/>
                </a:solidFill>
              </a:defRPr>
            </a:lvl3pPr>
            <a:lvl4pPr marL="857088" indent="-214272">
              <a:spcBef>
                <a:spcPts val="0"/>
              </a:spcBef>
              <a:spcAft>
                <a:spcPts val="238"/>
              </a:spcAft>
              <a:buFont typeface="Arial" pitchFamily="34" charset="0"/>
              <a:buChar char="•"/>
              <a:defRPr sz="1900">
                <a:solidFill>
                  <a:schemeClr val="bg2"/>
                </a:solidFill>
              </a:defRPr>
            </a:lvl4pPr>
            <a:lvl5pPr marL="1071360" indent="-214272">
              <a:spcBef>
                <a:spcPts val="0"/>
              </a:spcBef>
              <a:spcAft>
                <a:spcPts val="238"/>
              </a:spcAft>
              <a:buFont typeface="Arial" pitchFamily="34" charset="0"/>
              <a:buChar char="•"/>
              <a:defRPr sz="19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428459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2540" y="476361"/>
            <a:ext cx="5974572" cy="357270"/>
          </a:xfrm>
        </p:spPr>
        <p:txBody>
          <a:bodyPr anchor="t" anchorCtr="0"/>
          <a:lstStyle>
            <a:lvl1pPr marL="0" indent="0">
              <a:buNone/>
              <a:defRPr sz="1600" b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  <a:lvl2pPr marL="544251" indent="0">
              <a:buNone/>
              <a:defRPr sz="2400" b="1"/>
            </a:lvl2pPr>
            <a:lvl3pPr marL="1088502" indent="0">
              <a:buNone/>
              <a:defRPr sz="2100" b="1"/>
            </a:lvl3pPr>
            <a:lvl4pPr marL="1632753" indent="0">
              <a:buNone/>
              <a:defRPr sz="1900" b="1"/>
            </a:lvl4pPr>
            <a:lvl5pPr marL="2177004" indent="0">
              <a:buNone/>
              <a:defRPr sz="1900" b="1"/>
            </a:lvl5pPr>
            <a:lvl6pPr marL="2721254" indent="0">
              <a:buNone/>
              <a:defRPr sz="1900" b="1"/>
            </a:lvl6pPr>
            <a:lvl7pPr marL="3265505" indent="0">
              <a:buNone/>
              <a:defRPr sz="1900" b="1"/>
            </a:lvl7pPr>
            <a:lvl8pPr marL="3809756" indent="0">
              <a:buNone/>
              <a:defRPr sz="1900" b="1"/>
            </a:lvl8pPr>
            <a:lvl9pPr marL="4354007" indent="0">
              <a:buNone/>
              <a:defRPr sz="1900" b="1"/>
            </a:lvl9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0"/>
          </p:nvPr>
        </p:nvSpPr>
        <p:spPr>
          <a:xfrm>
            <a:off x="82540" y="1047992"/>
            <a:ext cx="5974572" cy="5622640"/>
          </a:xfrm>
        </p:spPr>
        <p:txBody>
          <a:bodyPr lIns="0"/>
          <a:lstStyle>
            <a:lvl1pPr marL="0" indent="-214272">
              <a:spcBef>
                <a:spcPts val="0"/>
              </a:spcBef>
              <a:spcAft>
                <a:spcPts val="238"/>
              </a:spcAft>
              <a:buFont typeface="Arial" pitchFamily="34" charset="0"/>
              <a:buChar char="•"/>
              <a:defRPr sz="1600">
                <a:solidFill>
                  <a:schemeClr val="bg2"/>
                </a:solidFill>
              </a:defRPr>
            </a:lvl1pPr>
            <a:lvl2pPr marL="428544" indent="-214272">
              <a:spcBef>
                <a:spcPts val="0"/>
              </a:spcBef>
              <a:spcAft>
                <a:spcPts val="238"/>
              </a:spcAft>
              <a:buFont typeface="Arial" pitchFamily="34" charset="0"/>
              <a:buChar char="•"/>
              <a:defRPr sz="1900">
                <a:solidFill>
                  <a:schemeClr val="bg2"/>
                </a:solidFill>
              </a:defRPr>
            </a:lvl2pPr>
            <a:lvl3pPr marL="642816" indent="-214272">
              <a:spcBef>
                <a:spcPts val="0"/>
              </a:spcBef>
              <a:spcAft>
                <a:spcPts val="238"/>
              </a:spcAft>
              <a:buFont typeface="Arial" pitchFamily="34" charset="0"/>
              <a:buChar char="•"/>
              <a:defRPr sz="1900">
                <a:solidFill>
                  <a:schemeClr val="bg2"/>
                </a:solidFill>
              </a:defRPr>
            </a:lvl3pPr>
            <a:lvl4pPr marL="857088" indent="-214272">
              <a:spcBef>
                <a:spcPts val="0"/>
              </a:spcBef>
              <a:spcAft>
                <a:spcPts val="238"/>
              </a:spcAft>
              <a:buFont typeface="Arial" pitchFamily="34" charset="0"/>
              <a:buChar char="•"/>
              <a:defRPr sz="1900">
                <a:solidFill>
                  <a:schemeClr val="bg2"/>
                </a:solidFill>
              </a:defRPr>
            </a:lvl4pPr>
            <a:lvl5pPr marL="1071360" indent="-214272">
              <a:spcBef>
                <a:spcPts val="0"/>
              </a:spcBef>
              <a:spcAft>
                <a:spcPts val="238"/>
              </a:spcAft>
              <a:buFont typeface="Arial" pitchFamily="34" charset="0"/>
              <a:buChar char="•"/>
              <a:defRPr sz="19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82539" y="0"/>
            <a:ext cx="12038033" cy="404907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Title | Subtitle</a:t>
            </a:r>
            <a:endParaRPr lang="en-GB"/>
          </a:p>
        </p:txBody>
      </p:sp>
      <p:sp>
        <p:nvSpPr>
          <p:cNvPr id="9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6152350" y="476361"/>
            <a:ext cx="5968222" cy="357270"/>
          </a:xfrm>
        </p:spPr>
        <p:txBody>
          <a:bodyPr anchor="t" anchorCtr="0"/>
          <a:lstStyle>
            <a:lvl1pPr marL="0" indent="0">
              <a:buNone/>
              <a:defRPr sz="1600" b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  <a:lvl2pPr marL="544251" indent="0">
              <a:buNone/>
              <a:defRPr sz="2400" b="1"/>
            </a:lvl2pPr>
            <a:lvl3pPr marL="1088502" indent="0">
              <a:buNone/>
              <a:defRPr sz="2100" b="1"/>
            </a:lvl3pPr>
            <a:lvl4pPr marL="1632753" indent="0">
              <a:buNone/>
              <a:defRPr sz="1900" b="1"/>
            </a:lvl4pPr>
            <a:lvl5pPr marL="2177004" indent="0">
              <a:buNone/>
              <a:defRPr sz="1900" b="1"/>
            </a:lvl5pPr>
            <a:lvl6pPr marL="2721254" indent="0">
              <a:buNone/>
              <a:defRPr sz="1900" b="1"/>
            </a:lvl6pPr>
            <a:lvl7pPr marL="3265505" indent="0">
              <a:buNone/>
              <a:defRPr sz="1900" b="1"/>
            </a:lvl7pPr>
            <a:lvl8pPr marL="3809756" indent="0">
              <a:buNone/>
              <a:defRPr sz="1900" b="1"/>
            </a:lvl8pPr>
            <a:lvl9pPr marL="4354007" indent="0">
              <a:buNone/>
              <a:defRPr sz="1900" b="1"/>
            </a:lvl9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2"/>
          </p:nvPr>
        </p:nvSpPr>
        <p:spPr>
          <a:xfrm>
            <a:off x="6152350" y="1047992"/>
            <a:ext cx="5968222" cy="5622640"/>
          </a:xfrm>
        </p:spPr>
        <p:txBody>
          <a:bodyPr lIns="0"/>
          <a:lstStyle>
            <a:lvl1pPr marL="0" indent="-214272">
              <a:spcBef>
                <a:spcPts val="0"/>
              </a:spcBef>
              <a:spcAft>
                <a:spcPts val="238"/>
              </a:spcAft>
              <a:buFont typeface="Arial" pitchFamily="34" charset="0"/>
              <a:buChar char="•"/>
              <a:defRPr sz="1600">
                <a:solidFill>
                  <a:schemeClr val="bg2"/>
                </a:solidFill>
              </a:defRPr>
            </a:lvl1pPr>
            <a:lvl2pPr marL="428544" indent="-214272">
              <a:spcBef>
                <a:spcPts val="0"/>
              </a:spcBef>
              <a:spcAft>
                <a:spcPts val="238"/>
              </a:spcAft>
              <a:buFont typeface="Arial" pitchFamily="34" charset="0"/>
              <a:buChar char="•"/>
              <a:defRPr sz="1900">
                <a:solidFill>
                  <a:schemeClr val="bg2"/>
                </a:solidFill>
              </a:defRPr>
            </a:lvl2pPr>
            <a:lvl3pPr marL="642816" indent="-214272">
              <a:spcBef>
                <a:spcPts val="0"/>
              </a:spcBef>
              <a:spcAft>
                <a:spcPts val="238"/>
              </a:spcAft>
              <a:buFont typeface="Arial" pitchFamily="34" charset="0"/>
              <a:buChar char="•"/>
              <a:defRPr sz="1900">
                <a:solidFill>
                  <a:schemeClr val="bg2"/>
                </a:solidFill>
              </a:defRPr>
            </a:lvl3pPr>
            <a:lvl4pPr marL="857088" indent="-214272">
              <a:spcBef>
                <a:spcPts val="0"/>
              </a:spcBef>
              <a:spcAft>
                <a:spcPts val="238"/>
              </a:spcAft>
              <a:buFont typeface="Arial" pitchFamily="34" charset="0"/>
              <a:buChar char="•"/>
              <a:defRPr sz="1900">
                <a:solidFill>
                  <a:schemeClr val="bg2"/>
                </a:solidFill>
              </a:defRPr>
            </a:lvl4pPr>
            <a:lvl5pPr marL="1071360" indent="-214272">
              <a:spcBef>
                <a:spcPts val="0"/>
              </a:spcBef>
              <a:spcAft>
                <a:spcPts val="238"/>
              </a:spcAft>
              <a:buFont typeface="Arial" pitchFamily="34" charset="0"/>
              <a:buChar char="•"/>
              <a:defRPr sz="19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278633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F+P Colour Sche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itle 1"/>
          <p:cNvSpPr>
            <a:spLocks noGrp="1"/>
          </p:cNvSpPr>
          <p:nvPr>
            <p:ph type="title" hasCustomPrompt="1"/>
          </p:nvPr>
        </p:nvSpPr>
        <p:spPr>
          <a:xfrm>
            <a:off x="82539" y="0"/>
            <a:ext cx="12038033" cy="404907"/>
          </a:xfrm>
        </p:spPr>
        <p:txBody>
          <a:bodyPr/>
          <a:lstStyle>
            <a:lvl1pPr>
              <a:defRPr/>
            </a:lvl1pPr>
          </a:lstStyle>
          <a:p>
            <a:r>
              <a:rPr lang="en-GB"/>
              <a:t>Title | Subtitle</a:t>
            </a:r>
          </a:p>
        </p:txBody>
      </p:sp>
    </p:spTree>
    <p:extLst>
      <p:ext uri="{BB962C8B-B14F-4D97-AF65-F5344CB8AC3E}">
        <p14:creationId xmlns:p14="http://schemas.microsoft.com/office/powerpoint/2010/main" val="5204231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_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15889" y="3429794"/>
            <a:ext cx="5156211" cy="404907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chemeClr val="tx2"/>
                </a:solidFill>
              </a:defRPr>
            </a:lvl1pPr>
          </a:lstStyle>
          <a:p>
            <a:r>
              <a:rPr lang="es-EC" noProof="0" dirty="0"/>
              <a:t>Agenda de la sesión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7E5B94-2B7B-4C4E-8A26-22A4A25610A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349990" y="3429794"/>
            <a:ext cx="5518160" cy="2856706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238"/>
              </a:spcAft>
              <a:buClrTx/>
              <a:buSzTx/>
              <a:buFont typeface="+mj-lt"/>
              <a:buAutoNum type="arabicPeriod"/>
              <a:tabLst/>
              <a:defRPr b="1">
                <a:latin typeface="Open Sans" pitchFamily="2" charset="0"/>
                <a:ea typeface="Open Sans" pitchFamily="2" charset="0"/>
                <a:cs typeface="Open Sans" pitchFamily="2" charset="0"/>
              </a:defRPr>
            </a:lvl1pPr>
            <a:lvl2pPr>
              <a:buAutoNum type="arabicPeriod"/>
              <a:defRPr lang="es-EC" sz="1600" noProof="0" dirty="0" smtClean="0">
                <a:solidFill>
                  <a:schemeClr val="bg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>
              <a:defRPr lang="es-EC" sz="1600" noProof="0" dirty="0" smtClean="0">
                <a:solidFill>
                  <a:schemeClr val="bg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>
              <a:defRPr lang="es-EC" sz="1600" noProof="0" dirty="0">
                <a:solidFill>
                  <a:schemeClr val="bg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</a:lstStyle>
          <a:p>
            <a:pPr marL="128628" marR="0" lvl="0" indent="-3429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238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s-EC" noProof="0" dirty="0" err="1"/>
              <a:t>Click</a:t>
            </a:r>
            <a:r>
              <a:rPr lang="es-EC" noProof="0" dirty="0"/>
              <a:t> </a:t>
            </a:r>
            <a:r>
              <a:rPr lang="es-EC" noProof="0" dirty="0" err="1"/>
              <a:t>to</a:t>
            </a:r>
            <a:r>
              <a:rPr lang="es-EC" noProof="0" dirty="0"/>
              <a:t> </a:t>
            </a:r>
            <a:r>
              <a:rPr lang="es-EC" noProof="0" dirty="0" err="1"/>
              <a:t>edit</a:t>
            </a:r>
            <a:r>
              <a:rPr lang="es-EC" noProof="0" dirty="0"/>
              <a:t> Master </a:t>
            </a:r>
            <a:r>
              <a:rPr lang="es-EC" noProof="0" dirty="0" err="1"/>
              <a:t>text</a:t>
            </a:r>
            <a:r>
              <a:rPr lang="es-EC" noProof="0" dirty="0"/>
              <a:t> </a:t>
            </a:r>
            <a:r>
              <a:rPr lang="es-EC" noProof="0" dirty="0" err="1"/>
              <a:t>styles</a:t>
            </a:r>
            <a:endParaRPr lang="es-EC" noProof="0" dirty="0"/>
          </a:p>
          <a:p>
            <a:pPr marL="1013036" marR="0" lvl="1" indent="-3429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238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s-EC" noProof="0" dirty="0" err="1"/>
              <a:t>Second</a:t>
            </a:r>
            <a:r>
              <a:rPr lang="es-EC" noProof="0" dirty="0"/>
              <a:t> </a:t>
            </a:r>
            <a:r>
              <a:rPr lang="es-EC" noProof="0" dirty="0" err="1"/>
              <a:t>level</a:t>
            </a:r>
            <a:r>
              <a:rPr lang="es-EC" noProof="0" dirty="0"/>
              <a:t>	</a:t>
            </a:r>
          </a:p>
          <a:p>
            <a:pPr marL="1489255" marR="0" lvl="2" indent="-3429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238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s-EC" noProof="0" dirty="0" err="1"/>
              <a:t>Third</a:t>
            </a:r>
            <a:r>
              <a:rPr lang="es-EC" noProof="0" dirty="0"/>
              <a:t> </a:t>
            </a:r>
            <a:r>
              <a:rPr lang="es-EC" noProof="0" dirty="0" err="1"/>
              <a:t>level</a:t>
            </a:r>
            <a:endParaRPr lang="es-EC" noProof="0" dirty="0"/>
          </a:p>
          <a:p>
            <a:pPr marL="2033506" marR="0" lvl="3" indent="-3429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238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s-EC" noProof="0" dirty="0" err="1"/>
              <a:t>Fourth</a:t>
            </a:r>
            <a:r>
              <a:rPr lang="es-EC" noProof="0" dirty="0"/>
              <a:t> </a:t>
            </a:r>
            <a:r>
              <a:rPr lang="es-EC" noProof="0" dirty="0" err="1"/>
              <a:t>level</a:t>
            </a:r>
            <a:endParaRPr lang="es-EC" noProof="0" dirty="0"/>
          </a:p>
        </p:txBody>
      </p:sp>
    </p:spTree>
    <p:extLst>
      <p:ext uri="{BB962C8B-B14F-4D97-AF65-F5344CB8AC3E}">
        <p14:creationId xmlns:p14="http://schemas.microsoft.com/office/powerpoint/2010/main" val="17531889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39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4"/>
          <p:cNvSpPr txBox="1">
            <a:spLocks noGrp="1"/>
          </p:cNvSpPr>
          <p:nvPr>
            <p:ph type="sldNum" idx="12"/>
          </p:nvPr>
        </p:nvSpPr>
        <p:spPr>
          <a:xfrm>
            <a:off x="11295140" y="6219062"/>
            <a:ext cx="731505" cy="52492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algn="r">
              <a:spcBef>
                <a:spcPts val="0"/>
              </a:spcBef>
              <a:spcAft>
                <a:spcPts val="0"/>
              </a:spcAft>
            </a:pPr>
            <a:fld id="{00000000-1234-1234-1234-123412341234}" type="slidenum">
              <a:rPr lang="en" smtClean="0"/>
              <a:pPr algn="r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1968848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0" y="0"/>
            <a:ext cx="11359321" cy="52492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b="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142707" y="536391"/>
            <a:ext cx="11359321" cy="45562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39" lvl="0" indent="-440223" rtl="0">
              <a:spcBef>
                <a:spcPts val="800"/>
              </a:spcBef>
              <a:spcAft>
                <a:spcPts val="0"/>
              </a:spcAft>
              <a:buSzPts val="1600"/>
              <a:buFont typeface="Roboto Light"/>
              <a:buChar char="●"/>
              <a:defRPr>
                <a:latin typeface="Roboto Light"/>
                <a:ea typeface="Roboto Light"/>
                <a:cs typeface="Roboto Light"/>
                <a:sym typeface="Roboto Light"/>
              </a:defRPr>
            </a:lvl1pPr>
            <a:lvl2pPr marL="1219078" lvl="1" indent="-440223" rtl="0">
              <a:spcBef>
                <a:spcPts val="800"/>
              </a:spcBef>
              <a:spcAft>
                <a:spcPts val="0"/>
              </a:spcAft>
              <a:buSzPts val="1600"/>
              <a:buFont typeface="Roboto Light"/>
              <a:buChar char="○"/>
              <a:defRPr>
                <a:latin typeface="Roboto Light"/>
                <a:ea typeface="Roboto Light"/>
                <a:cs typeface="Roboto Light"/>
                <a:sym typeface="Roboto Light"/>
              </a:defRPr>
            </a:lvl2pPr>
            <a:lvl3pPr marL="1828617" lvl="2" indent="-440223" rtl="0">
              <a:spcBef>
                <a:spcPts val="800"/>
              </a:spcBef>
              <a:spcAft>
                <a:spcPts val="0"/>
              </a:spcAft>
              <a:buSzPts val="1600"/>
              <a:buFont typeface="Roboto Light"/>
              <a:buChar char="■"/>
              <a:defRPr>
                <a:latin typeface="Roboto Light"/>
                <a:ea typeface="Roboto Light"/>
                <a:cs typeface="Roboto Light"/>
                <a:sym typeface="Roboto Light"/>
              </a:defRPr>
            </a:lvl3pPr>
            <a:lvl4pPr marL="2438156" lvl="3" indent="-440223" rtl="0">
              <a:spcBef>
                <a:spcPts val="800"/>
              </a:spcBef>
              <a:spcAft>
                <a:spcPts val="0"/>
              </a:spcAft>
              <a:buSzPts val="1600"/>
              <a:buFont typeface="Roboto Light"/>
              <a:buChar char="●"/>
              <a:defRPr>
                <a:latin typeface="Roboto Light"/>
                <a:ea typeface="Roboto Light"/>
                <a:cs typeface="Roboto Light"/>
                <a:sym typeface="Roboto Light"/>
              </a:defRPr>
            </a:lvl4pPr>
            <a:lvl5pPr marL="3047695" lvl="4" indent="-440223" rtl="0">
              <a:spcBef>
                <a:spcPts val="800"/>
              </a:spcBef>
              <a:spcAft>
                <a:spcPts val="0"/>
              </a:spcAft>
              <a:buSzPts val="1600"/>
              <a:buFont typeface="Roboto Light"/>
              <a:buChar char="○"/>
              <a:defRPr>
                <a:latin typeface="Roboto Light"/>
                <a:ea typeface="Roboto Light"/>
                <a:cs typeface="Roboto Light"/>
                <a:sym typeface="Roboto Light"/>
              </a:defRPr>
            </a:lvl5pPr>
            <a:lvl6pPr marL="3657234" lvl="5" indent="-440223" rtl="0">
              <a:spcBef>
                <a:spcPts val="800"/>
              </a:spcBef>
              <a:spcAft>
                <a:spcPts val="0"/>
              </a:spcAft>
              <a:buSzPts val="1600"/>
              <a:buFont typeface="Roboto Light"/>
              <a:buChar char="■"/>
              <a:defRPr>
                <a:latin typeface="Roboto Light"/>
                <a:ea typeface="Roboto Light"/>
                <a:cs typeface="Roboto Light"/>
                <a:sym typeface="Roboto Light"/>
              </a:defRPr>
            </a:lvl6pPr>
            <a:lvl7pPr marL="4266773" lvl="6" indent="-440223" rtl="0">
              <a:spcBef>
                <a:spcPts val="800"/>
              </a:spcBef>
              <a:spcAft>
                <a:spcPts val="0"/>
              </a:spcAft>
              <a:buSzPts val="1600"/>
              <a:buFont typeface="Roboto Light"/>
              <a:buChar char="●"/>
              <a:defRPr>
                <a:latin typeface="Roboto Light"/>
                <a:ea typeface="Roboto Light"/>
                <a:cs typeface="Roboto Light"/>
                <a:sym typeface="Roboto Light"/>
              </a:defRPr>
            </a:lvl7pPr>
            <a:lvl8pPr marL="4876312" lvl="7" indent="-440223" rtl="0">
              <a:spcBef>
                <a:spcPts val="800"/>
              </a:spcBef>
              <a:spcAft>
                <a:spcPts val="0"/>
              </a:spcAft>
              <a:buSzPts val="1600"/>
              <a:buFont typeface="Roboto Light"/>
              <a:buChar char="○"/>
              <a:defRPr>
                <a:latin typeface="Roboto Light"/>
                <a:ea typeface="Roboto Light"/>
                <a:cs typeface="Roboto Light"/>
                <a:sym typeface="Roboto Light"/>
              </a:defRPr>
            </a:lvl8pPr>
            <a:lvl9pPr marL="5485851" lvl="8" indent="-440223" rtl="0">
              <a:spcBef>
                <a:spcPts val="800"/>
              </a:spcBef>
              <a:spcAft>
                <a:spcPts val="0"/>
              </a:spcAft>
              <a:buSzPts val="1600"/>
              <a:buFont typeface="Roboto Light"/>
              <a:buChar char="■"/>
              <a:defRPr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11295140" y="6219062"/>
            <a:ext cx="731505" cy="52492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algn="r">
              <a:spcBef>
                <a:spcPts val="0"/>
              </a:spcBef>
              <a:spcAft>
                <a:spcPts val="0"/>
              </a:spcAft>
            </a:pPr>
            <a:fld id="{00000000-1234-1234-1234-123412341234}" type="slidenum">
              <a:rPr lang="en" smtClean="0"/>
              <a:pPr algn="r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"/>
          </a:p>
        </p:txBody>
      </p:sp>
      <p:cxnSp>
        <p:nvCxnSpPr>
          <p:cNvPr id="24" name="Google Shape;24;p4"/>
          <p:cNvCxnSpPr/>
          <p:nvPr/>
        </p:nvCxnSpPr>
        <p:spPr>
          <a:xfrm>
            <a:off x="127225" y="536404"/>
            <a:ext cx="11165746" cy="11203"/>
          </a:xfrm>
          <a:prstGeom prst="straightConnector1">
            <a:avLst/>
          </a:prstGeom>
          <a:noFill/>
          <a:ln w="19050" cap="flat" cmpd="sng">
            <a:solidFill>
              <a:srgbClr val="BF9000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9521550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282" y="2130920"/>
            <a:ext cx="10361851" cy="1470365"/>
          </a:xfrm>
        </p:spPr>
        <p:txBody>
          <a:bodyPr/>
          <a:lstStyle/>
          <a:p>
            <a:r>
              <a:rPr lang="es"/>
              <a:t>Haz clic para editar el estilo del título Master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563" y="3887100"/>
            <a:ext cx="8533289" cy="1753006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"/>
              <a:t>Haz clic para editar el estilo de subtítulos Master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7BEAE-8F48-9C46-B6D0-F35E1EC1EFE6}" type="datetimeFigureOut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1/16/2026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F4004-E63A-1E41-A0F9-3295A1F4DFAA}" type="slidenum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189066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_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2539" y="0"/>
            <a:ext cx="12038034" cy="404907"/>
          </a:xfrm>
        </p:spPr>
        <p:txBody>
          <a:bodyPr/>
          <a:lstStyle>
            <a:lvl1pPr>
              <a:defRPr/>
            </a:lvl1pPr>
          </a:lstStyle>
          <a:p>
            <a:r>
              <a:rPr lang="es-EC" noProof="0" dirty="0" err="1"/>
              <a:t>Contents</a:t>
            </a:r>
            <a:endParaRPr lang="es-EC" noProof="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7E5B94-2B7B-4C4E-8A26-22A4A25610A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2540" y="808038"/>
            <a:ext cx="6011874" cy="4114800"/>
          </a:xfrm>
        </p:spPr>
        <p:txBody>
          <a:bodyPr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238"/>
              </a:spcAft>
              <a:buClrTx/>
              <a:buSzTx/>
              <a:buFont typeface="+mj-lt"/>
              <a:buNone/>
              <a:tabLst/>
              <a:defRPr/>
            </a:lvl1pPr>
            <a:lvl2pPr>
              <a:defRPr lang="es-EC" sz="1600" noProof="0" dirty="0" smtClean="0">
                <a:solidFill>
                  <a:schemeClr val="bg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>
              <a:defRPr lang="es-EC" sz="1600" noProof="0" dirty="0" smtClean="0">
                <a:solidFill>
                  <a:schemeClr val="bg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>
              <a:defRPr lang="es-EC" sz="1600" noProof="0" dirty="0">
                <a:solidFill>
                  <a:schemeClr val="bg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</a:lstStyle>
          <a:p>
            <a:pPr marL="128628" marR="0" lvl="0" indent="-3429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238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s-EC" noProof="0" dirty="0" err="1"/>
              <a:t>Click</a:t>
            </a:r>
            <a:r>
              <a:rPr lang="es-EC" noProof="0" dirty="0"/>
              <a:t> </a:t>
            </a:r>
            <a:r>
              <a:rPr lang="es-EC" noProof="0" dirty="0" err="1"/>
              <a:t>to</a:t>
            </a:r>
            <a:r>
              <a:rPr lang="es-EC" noProof="0" dirty="0"/>
              <a:t> </a:t>
            </a:r>
            <a:r>
              <a:rPr lang="es-EC" noProof="0" dirty="0" err="1"/>
              <a:t>edit</a:t>
            </a:r>
            <a:r>
              <a:rPr lang="es-EC" noProof="0" dirty="0"/>
              <a:t> Master </a:t>
            </a:r>
            <a:r>
              <a:rPr lang="es-EC" noProof="0" dirty="0" err="1"/>
              <a:t>text</a:t>
            </a:r>
            <a:r>
              <a:rPr lang="es-EC" noProof="0" dirty="0"/>
              <a:t> </a:t>
            </a:r>
            <a:r>
              <a:rPr lang="es-EC" noProof="0" dirty="0" err="1"/>
              <a:t>styles</a:t>
            </a:r>
            <a:endParaRPr lang="es-EC" noProof="0" dirty="0"/>
          </a:p>
          <a:p>
            <a:pPr marL="128628" marR="0" lvl="0" indent="-3429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238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s-EC" noProof="0" dirty="0" err="1"/>
              <a:t>Second</a:t>
            </a:r>
            <a:r>
              <a:rPr lang="es-EC" noProof="0" dirty="0"/>
              <a:t> </a:t>
            </a:r>
            <a:r>
              <a:rPr lang="es-EC" noProof="0" dirty="0" err="1"/>
              <a:t>level</a:t>
            </a:r>
            <a:endParaRPr lang="es-EC" noProof="0" dirty="0"/>
          </a:p>
          <a:p>
            <a:pPr marL="128628" marR="0" lvl="0" indent="-3429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238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s-EC" noProof="0" dirty="0" err="1"/>
              <a:t>Third</a:t>
            </a:r>
            <a:r>
              <a:rPr lang="es-EC" noProof="0" dirty="0"/>
              <a:t> </a:t>
            </a:r>
            <a:r>
              <a:rPr lang="es-EC" noProof="0" dirty="0" err="1"/>
              <a:t>level</a:t>
            </a:r>
            <a:endParaRPr lang="es-EC" noProof="0" dirty="0"/>
          </a:p>
          <a:p>
            <a:pPr marL="128628" marR="0" lvl="0" indent="-3429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238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s-EC" noProof="0" dirty="0" err="1"/>
              <a:t>Fourth</a:t>
            </a:r>
            <a:r>
              <a:rPr lang="es-EC" noProof="0" dirty="0"/>
              <a:t> </a:t>
            </a:r>
            <a:r>
              <a:rPr lang="es-EC" noProof="0" dirty="0" err="1"/>
              <a:t>level</a:t>
            </a:r>
            <a:endParaRPr lang="es-EC" noProof="0" dirty="0"/>
          </a:p>
        </p:txBody>
      </p:sp>
    </p:spTree>
    <p:extLst>
      <p:ext uri="{BB962C8B-B14F-4D97-AF65-F5344CB8AC3E}">
        <p14:creationId xmlns:p14="http://schemas.microsoft.com/office/powerpoint/2010/main" val="37508972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39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"/>
              <a:t>Haz clic para editar el estilo del título Master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"/>
              <a:t>Haz clic para editar estilos de texto maestro</a:t>
            </a:r>
          </a:p>
          <a:p>
            <a:pPr lvl="1"/>
            <a:r>
              <a:rPr lang="es"/>
              <a:t>Segundo nivel</a:t>
            </a:r>
          </a:p>
          <a:p>
            <a:pPr lvl="2"/>
            <a:r>
              <a:rPr lang="es"/>
              <a:t>Tercer nivel</a:t>
            </a:r>
          </a:p>
          <a:p>
            <a:pPr lvl="3"/>
            <a:r>
              <a:rPr lang="es"/>
              <a:t>Cuarto nivel</a:t>
            </a:r>
          </a:p>
          <a:p>
            <a:pPr lvl="4"/>
            <a:r>
              <a:rPr lang="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7BEAE-8F48-9C46-B6D0-F35E1EC1EFE6}" type="datetimeFigureOut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1/16/2026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F4004-E63A-1E41-A0F9-3295A1F4DFAA}" type="slidenum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1313561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2960" y="4407921"/>
            <a:ext cx="10361851" cy="136239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"/>
              <a:t>Haz clic para editar el estilo del título Master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2960" y="2907388"/>
            <a:ext cx="10361851" cy="1500534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46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61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77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92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08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23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"/>
              <a:t>Haz clic para editar estilos de texto maestro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7BEAE-8F48-9C46-B6D0-F35E1EC1EFE6}" type="datetimeFigureOut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1/16/2026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F4004-E63A-1E41-A0F9-3295A1F4DFAA}" type="slidenum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9351531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"/>
              <a:t>Haz clic para editar el estilo del título Master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522" y="1600572"/>
            <a:ext cx="5384099" cy="452701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"/>
              <a:t>Haz clic para editar estilos de texto maestro</a:t>
            </a:r>
          </a:p>
          <a:p>
            <a:pPr lvl="1"/>
            <a:r>
              <a:rPr lang="es"/>
              <a:t>Segundo nivel</a:t>
            </a:r>
          </a:p>
          <a:p>
            <a:pPr lvl="2"/>
            <a:r>
              <a:rPr lang="es"/>
              <a:t>Tercer nivel</a:t>
            </a:r>
          </a:p>
          <a:p>
            <a:pPr lvl="3"/>
            <a:r>
              <a:rPr lang="es"/>
              <a:t>Cuarto nivel</a:t>
            </a:r>
          </a:p>
          <a:p>
            <a:pPr lvl="4"/>
            <a:r>
              <a:rPr lang="es"/>
              <a:t>Quinto nivel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6793" y="1600572"/>
            <a:ext cx="5384099" cy="452701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"/>
              <a:t>Haz clic para editar estilos de texto maestro</a:t>
            </a:r>
          </a:p>
          <a:p>
            <a:pPr lvl="1"/>
            <a:r>
              <a:rPr lang="es"/>
              <a:t>Segundo nivel</a:t>
            </a:r>
          </a:p>
          <a:p>
            <a:pPr lvl="2"/>
            <a:r>
              <a:rPr lang="es"/>
              <a:t>Tercer nivel</a:t>
            </a:r>
          </a:p>
          <a:p>
            <a:pPr lvl="3"/>
            <a:r>
              <a:rPr lang="es"/>
              <a:t>Cuarto nivel</a:t>
            </a:r>
          </a:p>
          <a:p>
            <a:pPr lvl="4"/>
            <a:r>
              <a:rPr lang="es"/>
              <a:t>Quinto nivel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7BEAE-8F48-9C46-B6D0-F35E1EC1EFE6}" type="datetimeFigureOut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1/16/2026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F4004-E63A-1E41-A0F9-3295A1F4DFAA}" type="slidenum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9579614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"/>
              <a:t>Haz clic para editar el estilo del título Master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21" y="1535469"/>
            <a:ext cx="5386216" cy="63991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54" indent="0">
              <a:buNone/>
              <a:defRPr sz="2000" b="1"/>
            </a:lvl2pPr>
            <a:lvl3pPr marL="914309" indent="0">
              <a:buNone/>
              <a:defRPr sz="1800" b="1"/>
            </a:lvl3pPr>
            <a:lvl4pPr marL="1371463" indent="0">
              <a:buNone/>
              <a:defRPr sz="1600" b="1"/>
            </a:lvl4pPr>
            <a:lvl5pPr marL="1828617" indent="0">
              <a:buNone/>
              <a:defRPr sz="1600" b="1"/>
            </a:lvl5pPr>
            <a:lvl6pPr marL="2285771" indent="0">
              <a:buNone/>
              <a:defRPr sz="1600" b="1"/>
            </a:lvl6pPr>
            <a:lvl7pPr marL="2742926" indent="0">
              <a:buNone/>
              <a:defRPr sz="1600" b="1"/>
            </a:lvl7pPr>
            <a:lvl8pPr marL="3200080" indent="0">
              <a:buNone/>
              <a:defRPr sz="1600" b="1"/>
            </a:lvl8pPr>
            <a:lvl9pPr marL="3657234" indent="0">
              <a:buNone/>
              <a:defRPr sz="1600" b="1"/>
            </a:lvl9pPr>
          </a:lstStyle>
          <a:p>
            <a:pPr lvl="0"/>
            <a:r>
              <a:rPr lang="es"/>
              <a:t>Haz clic para editar estilos de texto maestro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521" y="2175380"/>
            <a:ext cx="5386216" cy="395220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"/>
              <a:t>Haz clic para editar estilos de texto maestro</a:t>
            </a:r>
          </a:p>
          <a:p>
            <a:pPr lvl="1"/>
            <a:r>
              <a:rPr lang="es"/>
              <a:t>Segundo nivel</a:t>
            </a:r>
          </a:p>
          <a:p>
            <a:pPr lvl="2"/>
            <a:r>
              <a:rPr lang="es"/>
              <a:t>Tercer nivel</a:t>
            </a:r>
          </a:p>
          <a:p>
            <a:pPr lvl="3"/>
            <a:r>
              <a:rPr lang="es"/>
              <a:t>Cuarto nivel</a:t>
            </a:r>
          </a:p>
          <a:p>
            <a:pPr lvl="4"/>
            <a:r>
              <a:rPr lang="es"/>
              <a:t>Quinto nivel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2561" y="1535469"/>
            <a:ext cx="5388332" cy="63991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54" indent="0">
              <a:buNone/>
              <a:defRPr sz="2000" b="1"/>
            </a:lvl2pPr>
            <a:lvl3pPr marL="914309" indent="0">
              <a:buNone/>
              <a:defRPr sz="1800" b="1"/>
            </a:lvl3pPr>
            <a:lvl4pPr marL="1371463" indent="0">
              <a:buNone/>
              <a:defRPr sz="1600" b="1"/>
            </a:lvl4pPr>
            <a:lvl5pPr marL="1828617" indent="0">
              <a:buNone/>
              <a:defRPr sz="1600" b="1"/>
            </a:lvl5pPr>
            <a:lvl6pPr marL="2285771" indent="0">
              <a:buNone/>
              <a:defRPr sz="1600" b="1"/>
            </a:lvl6pPr>
            <a:lvl7pPr marL="2742926" indent="0">
              <a:buNone/>
              <a:defRPr sz="1600" b="1"/>
            </a:lvl7pPr>
            <a:lvl8pPr marL="3200080" indent="0">
              <a:buNone/>
              <a:defRPr sz="1600" b="1"/>
            </a:lvl8pPr>
            <a:lvl9pPr marL="3657234" indent="0">
              <a:buNone/>
              <a:defRPr sz="1600" b="1"/>
            </a:lvl9pPr>
          </a:lstStyle>
          <a:p>
            <a:pPr lvl="0"/>
            <a:r>
              <a:rPr lang="es"/>
              <a:t>Haz clic para editar estilos de texto maestro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2561" y="2175380"/>
            <a:ext cx="5388332" cy="395220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"/>
              <a:t>Haz clic para editar estilos de texto maestro</a:t>
            </a:r>
          </a:p>
          <a:p>
            <a:pPr lvl="1"/>
            <a:r>
              <a:rPr lang="es"/>
              <a:t>Segundo nivel</a:t>
            </a:r>
          </a:p>
          <a:p>
            <a:pPr lvl="2"/>
            <a:r>
              <a:rPr lang="es"/>
              <a:t>Tercer nivel</a:t>
            </a:r>
          </a:p>
          <a:p>
            <a:pPr lvl="3"/>
            <a:r>
              <a:rPr lang="es"/>
              <a:t>Cuarto nivel</a:t>
            </a:r>
          </a:p>
          <a:p>
            <a:pPr lvl="4"/>
            <a:r>
              <a:rPr lang="es"/>
              <a:t>Quinto nivel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7BEAE-8F48-9C46-B6D0-F35E1EC1EFE6}" type="datetimeFigureOut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1/16/2026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F4004-E63A-1E41-A0F9-3295A1F4DFAA}" type="slidenum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8521759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"/>
              <a:t>Haz clic para editar el estilo del título Master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7BEAE-8F48-9C46-B6D0-F35E1EC1EFE6}" type="datetimeFigureOut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1/16/2026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F4004-E63A-1E41-A0F9-3295A1F4DFAA}" type="slidenum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6128299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7BEAE-8F48-9C46-B6D0-F35E1EC1EFE6}" type="datetimeFigureOut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1/16/2026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F4004-E63A-1E41-A0F9-3295A1F4DFAA}" type="slidenum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8147996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21" y="273113"/>
            <a:ext cx="4010562" cy="116231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"/>
              <a:t>Haz clic para editar el estilo del título Master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113" y="273115"/>
            <a:ext cx="6814779" cy="5854468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"/>
              <a:t>Haz clic para editar estilos de texto maestro</a:t>
            </a:r>
          </a:p>
          <a:p>
            <a:pPr lvl="1"/>
            <a:r>
              <a:rPr lang="es"/>
              <a:t>Segundo nivel</a:t>
            </a:r>
          </a:p>
          <a:p>
            <a:pPr lvl="2"/>
            <a:r>
              <a:rPr lang="es"/>
              <a:t>Tercer nivel</a:t>
            </a:r>
          </a:p>
          <a:p>
            <a:pPr lvl="3"/>
            <a:r>
              <a:rPr lang="es"/>
              <a:t>Cuarto nivel</a:t>
            </a:r>
          </a:p>
          <a:p>
            <a:pPr lvl="4"/>
            <a:r>
              <a:rPr lang="es"/>
              <a:t>Quinto nivel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21" y="1435434"/>
            <a:ext cx="4010562" cy="4692149"/>
          </a:xfrm>
        </p:spPr>
        <p:txBody>
          <a:bodyPr/>
          <a:lstStyle>
            <a:lvl1pPr marL="0" indent="0">
              <a:buNone/>
              <a:defRPr sz="1400"/>
            </a:lvl1pPr>
            <a:lvl2pPr marL="457154" indent="0">
              <a:buNone/>
              <a:defRPr sz="1200"/>
            </a:lvl2pPr>
            <a:lvl3pPr marL="914309" indent="0">
              <a:buNone/>
              <a:defRPr sz="1000"/>
            </a:lvl3pPr>
            <a:lvl4pPr marL="1371463" indent="0">
              <a:buNone/>
              <a:defRPr sz="900"/>
            </a:lvl4pPr>
            <a:lvl5pPr marL="1828617" indent="0">
              <a:buNone/>
              <a:defRPr sz="900"/>
            </a:lvl5pPr>
            <a:lvl6pPr marL="2285771" indent="0">
              <a:buNone/>
              <a:defRPr sz="900"/>
            </a:lvl6pPr>
            <a:lvl7pPr marL="2742926" indent="0">
              <a:buNone/>
              <a:defRPr sz="900"/>
            </a:lvl7pPr>
            <a:lvl8pPr marL="3200080" indent="0">
              <a:buNone/>
              <a:defRPr sz="900"/>
            </a:lvl8pPr>
            <a:lvl9pPr marL="3657234" indent="0">
              <a:buNone/>
              <a:defRPr sz="900"/>
            </a:lvl9pPr>
          </a:lstStyle>
          <a:p>
            <a:pPr lvl="0"/>
            <a:r>
              <a:rPr lang="es"/>
              <a:t>Haz clic para editar estilos de texto maestro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7BEAE-8F48-9C46-B6D0-F35E1EC1EFE6}" type="datetimeFigureOut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1/16/2026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F4004-E63A-1E41-A0F9-3295A1F4DFAA}" type="slidenum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7942273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406" y="4801713"/>
            <a:ext cx="7314248" cy="56686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"/>
              <a:t>Haz clic para editar el estilo del título Master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406" y="612918"/>
            <a:ext cx="7314248" cy="4115753"/>
          </a:xfrm>
        </p:spPr>
        <p:txBody>
          <a:bodyPr/>
          <a:lstStyle>
            <a:lvl1pPr marL="0" indent="0">
              <a:buNone/>
              <a:defRPr sz="3200"/>
            </a:lvl1pPr>
            <a:lvl2pPr marL="457154" indent="0">
              <a:buNone/>
              <a:defRPr sz="2800"/>
            </a:lvl2pPr>
            <a:lvl3pPr marL="914309" indent="0">
              <a:buNone/>
              <a:defRPr sz="2400"/>
            </a:lvl3pPr>
            <a:lvl4pPr marL="1371463" indent="0">
              <a:buNone/>
              <a:defRPr sz="2000"/>
            </a:lvl4pPr>
            <a:lvl5pPr marL="1828617" indent="0">
              <a:buNone/>
              <a:defRPr sz="2000"/>
            </a:lvl5pPr>
            <a:lvl6pPr marL="2285771" indent="0">
              <a:buNone/>
              <a:defRPr sz="2000"/>
            </a:lvl6pPr>
            <a:lvl7pPr marL="2742926" indent="0">
              <a:buNone/>
              <a:defRPr sz="2000"/>
            </a:lvl7pPr>
            <a:lvl8pPr marL="3200080" indent="0">
              <a:buNone/>
              <a:defRPr sz="2000"/>
            </a:lvl8pPr>
            <a:lvl9pPr marL="3657234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406" y="5368581"/>
            <a:ext cx="7314248" cy="805048"/>
          </a:xfrm>
        </p:spPr>
        <p:txBody>
          <a:bodyPr/>
          <a:lstStyle>
            <a:lvl1pPr marL="0" indent="0">
              <a:buNone/>
              <a:defRPr sz="1400"/>
            </a:lvl1pPr>
            <a:lvl2pPr marL="457154" indent="0">
              <a:buNone/>
              <a:defRPr sz="1200"/>
            </a:lvl2pPr>
            <a:lvl3pPr marL="914309" indent="0">
              <a:buNone/>
              <a:defRPr sz="1000"/>
            </a:lvl3pPr>
            <a:lvl4pPr marL="1371463" indent="0">
              <a:buNone/>
              <a:defRPr sz="900"/>
            </a:lvl4pPr>
            <a:lvl5pPr marL="1828617" indent="0">
              <a:buNone/>
              <a:defRPr sz="900"/>
            </a:lvl5pPr>
            <a:lvl6pPr marL="2285771" indent="0">
              <a:buNone/>
              <a:defRPr sz="900"/>
            </a:lvl6pPr>
            <a:lvl7pPr marL="2742926" indent="0">
              <a:buNone/>
              <a:defRPr sz="900"/>
            </a:lvl7pPr>
            <a:lvl8pPr marL="3200080" indent="0">
              <a:buNone/>
              <a:defRPr sz="900"/>
            </a:lvl8pPr>
            <a:lvl9pPr marL="3657234" indent="0">
              <a:buNone/>
              <a:defRPr sz="900"/>
            </a:lvl9pPr>
          </a:lstStyle>
          <a:p>
            <a:pPr lvl="0"/>
            <a:r>
              <a:rPr lang="es"/>
              <a:t>Haz clic para editar estilos de texto maestro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7BEAE-8F48-9C46-B6D0-F35E1EC1EFE6}" type="datetimeFigureOut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1/16/2026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F4004-E63A-1E41-A0F9-3295A1F4DFAA}" type="slidenum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4033106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"/>
              <a:t>Haz clic para editar el estilo del título Master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"/>
              <a:t>Haz clic para editar estilos de texto maestro</a:t>
            </a:r>
          </a:p>
          <a:p>
            <a:pPr lvl="1"/>
            <a:r>
              <a:rPr lang="es"/>
              <a:t>Segundo nivel</a:t>
            </a:r>
          </a:p>
          <a:p>
            <a:pPr lvl="2"/>
            <a:r>
              <a:rPr lang="es"/>
              <a:t>Tercer nivel</a:t>
            </a:r>
          </a:p>
          <a:p>
            <a:pPr lvl="3"/>
            <a:r>
              <a:rPr lang="es"/>
              <a:t>Cuarto nivel</a:t>
            </a:r>
          </a:p>
          <a:p>
            <a:pPr lvl="4"/>
            <a:r>
              <a:rPr lang="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7BEAE-8F48-9C46-B6D0-F35E1EC1EFE6}" type="datetimeFigureOut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1/16/2026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F4004-E63A-1E41-A0F9-3295A1F4DFAA}" type="slidenum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8069128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8049" y="274702"/>
            <a:ext cx="2742843" cy="5852880"/>
          </a:xfrm>
        </p:spPr>
        <p:txBody>
          <a:bodyPr vert="eaVert"/>
          <a:lstStyle/>
          <a:p>
            <a:r>
              <a:rPr lang="es"/>
              <a:t>Haz clic para editar el estilo del título Master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522" y="274702"/>
            <a:ext cx="8025355" cy="5852880"/>
          </a:xfrm>
        </p:spPr>
        <p:txBody>
          <a:bodyPr vert="eaVert"/>
          <a:lstStyle/>
          <a:p>
            <a:pPr lvl="0"/>
            <a:r>
              <a:rPr lang="es"/>
              <a:t>Haz clic para editar estilos de texto maestro</a:t>
            </a:r>
          </a:p>
          <a:p>
            <a:pPr lvl="1"/>
            <a:r>
              <a:rPr lang="es"/>
              <a:t>Segundo nivel</a:t>
            </a:r>
          </a:p>
          <a:p>
            <a:pPr lvl="2"/>
            <a:r>
              <a:rPr lang="es"/>
              <a:t>Tercer nivel</a:t>
            </a:r>
          </a:p>
          <a:p>
            <a:pPr lvl="3"/>
            <a:r>
              <a:rPr lang="es"/>
              <a:t>Cuarto nivel</a:t>
            </a:r>
          </a:p>
          <a:p>
            <a:pPr lvl="4"/>
            <a:r>
              <a:rPr lang="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17BEAE-8F48-9C46-B6D0-F35E1EC1EFE6}" type="datetimeFigureOut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1/16/2026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4F4004-E63A-1E41-A0F9-3295A1F4DFAA}" type="slidenum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338677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0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C" noProof="0" dirty="0" err="1"/>
              <a:t>Title</a:t>
            </a:r>
            <a:r>
              <a:rPr lang="es-EC" noProof="0" dirty="0"/>
              <a:t> | </a:t>
            </a:r>
            <a:r>
              <a:rPr lang="es-EC" noProof="0" dirty="0" err="1"/>
              <a:t>Subtitle</a:t>
            </a:r>
            <a:endParaRPr lang="es-EC" noProof="0" dirty="0"/>
          </a:p>
        </p:txBody>
      </p:sp>
    </p:spTree>
    <p:extLst>
      <p:ext uri="{BB962C8B-B14F-4D97-AF65-F5344CB8AC3E}">
        <p14:creationId xmlns:p14="http://schemas.microsoft.com/office/powerpoint/2010/main" val="419234415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282" y="2130918"/>
            <a:ext cx="10359735" cy="1468778"/>
          </a:xfrm>
        </p:spPr>
        <p:txBody>
          <a:bodyPr/>
          <a:lstStyle/>
          <a:p>
            <a:r>
              <a:rPr lang="es"/>
              <a:t>Haz clic para editar el estilo del título Master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33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_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8B71A9-1D8E-4306-A77B-7BB1004306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3165941"/>
            <a:ext cx="12190413" cy="527707"/>
          </a:xfrm>
        </p:spPr>
        <p:txBody>
          <a:bodyPr/>
          <a:lstStyle>
            <a:lvl1pPr marL="0" indent="0" algn="ctr">
              <a:buNone/>
              <a:defRPr sz="280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lvl="0"/>
            <a:r>
              <a:rPr lang="es-EC" noProof="0" dirty="0" err="1"/>
              <a:t>Divider</a:t>
            </a:r>
            <a:endParaRPr lang="es-EC" noProof="0" dirty="0"/>
          </a:p>
        </p:txBody>
      </p:sp>
    </p:spTree>
    <p:extLst>
      <p:ext uri="{BB962C8B-B14F-4D97-AF65-F5344CB8AC3E}">
        <p14:creationId xmlns:p14="http://schemas.microsoft.com/office/powerpoint/2010/main" val="10033662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5_Image no sour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r>
              <a:rPr lang="en-US"/>
              <a:t>Title | Subtitle</a:t>
            </a:r>
            <a:endParaRPr lang="en-GB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70535" y="476360"/>
            <a:ext cx="12050038" cy="6128217"/>
          </a:xfrm>
        </p:spPr>
        <p:txBody>
          <a:bodyPr anchor="ctr" anchorCtr="0"/>
          <a:lstStyle>
            <a:lvl1pPr marL="0" indent="0" algn="ctr">
              <a:buFontTx/>
              <a:buNone/>
              <a:defRPr baseline="0"/>
            </a:lvl1pPr>
          </a:lstStyle>
          <a:p>
            <a:r>
              <a:rPr lang="en-GB" dirty="0"/>
              <a:t>Click icon to insert image</a:t>
            </a:r>
          </a:p>
        </p:txBody>
      </p:sp>
    </p:spTree>
    <p:extLst>
      <p:ext uri="{BB962C8B-B14F-4D97-AF65-F5344CB8AC3E}">
        <p14:creationId xmlns:p14="http://schemas.microsoft.com/office/powerpoint/2010/main" val="9328722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6_Image with sour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2540" y="476360"/>
            <a:ext cx="12038033" cy="5932273"/>
          </a:xfrm>
        </p:spPr>
        <p:txBody>
          <a:bodyPr anchor="ctr" anchorCtr="0"/>
          <a:lstStyle>
            <a:lvl1pPr marL="0" indent="0" algn="ctr">
              <a:buNone/>
              <a:defRPr sz="1900"/>
            </a:lvl1pPr>
            <a:lvl2pPr marL="544251" indent="0">
              <a:buNone/>
              <a:defRPr sz="3300"/>
            </a:lvl2pPr>
            <a:lvl3pPr marL="1088502" indent="0">
              <a:buNone/>
              <a:defRPr sz="2900"/>
            </a:lvl3pPr>
            <a:lvl4pPr marL="1632753" indent="0">
              <a:buNone/>
              <a:defRPr sz="2400"/>
            </a:lvl4pPr>
            <a:lvl5pPr marL="2177004" indent="0">
              <a:buNone/>
              <a:defRPr sz="2400"/>
            </a:lvl5pPr>
            <a:lvl6pPr marL="2721254" indent="0">
              <a:buNone/>
              <a:defRPr sz="2400"/>
            </a:lvl6pPr>
            <a:lvl7pPr marL="3265505" indent="0">
              <a:buNone/>
              <a:defRPr sz="2400"/>
            </a:lvl7pPr>
            <a:lvl8pPr marL="3809756" indent="0">
              <a:buNone/>
              <a:defRPr sz="2400"/>
            </a:lvl8pPr>
            <a:lvl9pPr marL="4354007" indent="0">
              <a:buNone/>
              <a:defRPr sz="2400"/>
            </a:lvl9pPr>
          </a:lstStyle>
          <a:p>
            <a:r>
              <a:rPr lang="en-US" dirty="0"/>
              <a:t>Click icon to add picture</a:t>
            </a:r>
            <a:endParaRPr lang="en-GB" dirty="0"/>
          </a:p>
        </p:txBody>
      </p:sp>
      <p:sp>
        <p:nvSpPr>
          <p:cNvPr id="5" name="Title 1"/>
          <p:cNvSpPr txBox="1">
            <a:spLocks/>
          </p:cNvSpPr>
          <p:nvPr userDrawn="1"/>
        </p:nvSpPr>
        <p:spPr bwMode="auto">
          <a:xfrm>
            <a:off x="82539" y="0"/>
            <a:ext cx="12057081" cy="4049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54425" rIns="108850" bIns="54425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sz="2100" dirty="0">
                <a:latin typeface="Open Sans Light" panose="020B0306030504020204" pitchFamily="34" charset="0"/>
              </a:rPr>
              <a:t>Click to edit Master title style</a:t>
            </a:r>
            <a:endParaRPr lang="en-GB" sz="2100" dirty="0">
              <a:latin typeface="Open Sans Light" panose="020B0306030504020204" pitchFamily="34" charset="0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82539" y="0"/>
            <a:ext cx="12038034" cy="404907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Title | Subtitle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04483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7_Landscap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2539" y="0"/>
            <a:ext cx="12038034" cy="404907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Title | Subtitle</a:t>
            </a:r>
            <a:endParaRPr lang="en-GB"/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70535" y="2046762"/>
            <a:ext cx="5983028" cy="3066172"/>
          </a:xfrm>
        </p:spPr>
        <p:txBody>
          <a:bodyPr anchor="ctr" anchorCtr="0"/>
          <a:lstStyle>
            <a:lvl1pPr marL="0" indent="0" algn="ctr">
              <a:buFontTx/>
              <a:buNone/>
              <a:defRPr baseline="0"/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36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149551" y="2046762"/>
            <a:ext cx="5983028" cy="3066172"/>
          </a:xfrm>
        </p:spPr>
        <p:txBody>
          <a:bodyPr anchor="ctr" anchorCtr="0"/>
          <a:lstStyle>
            <a:lvl1pPr marL="0" indent="0" algn="ctr">
              <a:buFontTx/>
              <a:buNone/>
              <a:defRPr baseline="0"/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E4EC229B-0358-58B7-ADC2-D9E0AEFFEC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75948" y="6604577"/>
            <a:ext cx="540000" cy="144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r">
              <a:defRPr sz="1000" b="1">
                <a:solidFill>
                  <a:schemeClr val="bg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876416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8_Portrait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2539" y="0"/>
            <a:ext cx="12038034" cy="404907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Title | Subtitle</a:t>
            </a:r>
            <a:endParaRPr lang="en-GB"/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70536" y="476360"/>
            <a:ext cx="5986575" cy="6194272"/>
          </a:xfrm>
        </p:spPr>
        <p:txBody>
          <a:bodyPr anchor="ctr" anchorCtr="0"/>
          <a:lstStyle>
            <a:lvl1pPr marL="0" indent="0" algn="ctr">
              <a:buFontTx/>
              <a:buNone/>
              <a:defRPr baseline="0"/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36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149551" y="476360"/>
            <a:ext cx="5983028" cy="6194272"/>
          </a:xfrm>
        </p:spPr>
        <p:txBody>
          <a:bodyPr anchor="ctr" anchorCtr="0"/>
          <a:lstStyle>
            <a:lvl1pPr marL="0" indent="0" algn="ctr">
              <a:buFontTx/>
              <a:buNone/>
              <a:defRPr baseline="0"/>
            </a:lvl1pPr>
          </a:lstStyle>
          <a:p>
            <a:r>
              <a:rPr lang="en-GB" dirty="0"/>
              <a:t>Click icon to insert image</a:t>
            </a:r>
          </a:p>
        </p:txBody>
      </p:sp>
    </p:spTree>
    <p:extLst>
      <p:ext uri="{BB962C8B-B14F-4D97-AF65-F5344CB8AC3E}">
        <p14:creationId xmlns:p14="http://schemas.microsoft.com/office/powerpoint/2010/main" val="1052051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9_4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2539" y="0"/>
            <a:ext cx="12038034" cy="404907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Title | Subtitle</a:t>
            </a:r>
            <a:endParaRPr lang="en-GB"/>
          </a:p>
        </p:txBody>
      </p:sp>
      <p:sp>
        <p:nvSpPr>
          <p:cNvPr id="23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82540" y="476360"/>
            <a:ext cx="5983028" cy="3066172"/>
          </a:xfrm>
        </p:spPr>
        <p:txBody>
          <a:bodyPr anchor="ctr" anchorCtr="0"/>
          <a:lstStyle>
            <a:lvl1pPr marL="0" indent="0" algn="ctr">
              <a:buFontTx/>
              <a:buNone/>
              <a:defRPr baseline="0"/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24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161556" y="476360"/>
            <a:ext cx="5983028" cy="3066172"/>
          </a:xfrm>
        </p:spPr>
        <p:txBody>
          <a:bodyPr anchor="ctr" anchorCtr="0"/>
          <a:lstStyle>
            <a:lvl1pPr marL="0" indent="0" algn="ctr">
              <a:buFontTx/>
              <a:buNone/>
              <a:defRPr baseline="0"/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25" name="Picture Placeholder 3"/>
          <p:cNvSpPr>
            <a:spLocks noGrp="1"/>
          </p:cNvSpPr>
          <p:nvPr>
            <p:ph type="pic" sz="quarter" idx="14" hasCustomPrompt="1"/>
          </p:nvPr>
        </p:nvSpPr>
        <p:spPr>
          <a:xfrm>
            <a:off x="82540" y="3613987"/>
            <a:ext cx="5983028" cy="3066172"/>
          </a:xfrm>
        </p:spPr>
        <p:txBody>
          <a:bodyPr anchor="ctr" anchorCtr="0"/>
          <a:lstStyle>
            <a:lvl1pPr marL="0" indent="0" algn="ctr">
              <a:buFontTx/>
              <a:buNone/>
              <a:defRPr baseline="0"/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26" name="Picture Placeholder 3"/>
          <p:cNvSpPr>
            <a:spLocks noGrp="1"/>
          </p:cNvSpPr>
          <p:nvPr>
            <p:ph type="pic" sz="quarter" idx="15" hasCustomPrompt="1"/>
          </p:nvPr>
        </p:nvSpPr>
        <p:spPr>
          <a:xfrm>
            <a:off x="6161556" y="3613987"/>
            <a:ext cx="5983028" cy="3066172"/>
          </a:xfrm>
        </p:spPr>
        <p:txBody>
          <a:bodyPr anchor="ctr" anchorCtr="0"/>
          <a:lstStyle>
            <a:lvl1pPr marL="0" indent="0" algn="ctr">
              <a:buFontTx/>
              <a:buNone/>
              <a:defRPr baseline="0"/>
            </a:lvl1pPr>
          </a:lstStyle>
          <a:p>
            <a:r>
              <a:rPr lang="en-GB" dirty="0"/>
              <a:t>Click icon to insert image</a:t>
            </a:r>
          </a:p>
        </p:txBody>
      </p:sp>
    </p:spTree>
    <p:extLst>
      <p:ext uri="{BB962C8B-B14F-4D97-AF65-F5344CB8AC3E}">
        <p14:creationId xmlns:p14="http://schemas.microsoft.com/office/powerpoint/2010/main" val="15375367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30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82539" y="0"/>
            <a:ext cx="12038034" cy="4049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54425" rIns="108850" bIns="54425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C" noProof="0" dirty="0" err="1"/>
              <a:t>Title</a:t>
            </a:r>
            <a:r>
              <a:rPr lang="es-EC" noProof="0" dirty="0"/>
              <a:t> | </a:t>
            </a:r>
            <a:r>
              <a:rPr lang="es-EC" noProof="0" dirty="0" err="1"/>
              <a:t>Subtitle</a:t>
            </a:r>
            <a:endParaRPr lang="es-EC" noProof="0" dirty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2539" y="476360"/>
            <a:ext cx="12038034" cy="60538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54425" rIns="108850" bIns="5442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C" noProof="0" dirty="0" err="1"/>
              <a:t>Click</a:t>
            </a:r>
            <a:r>
              <a:rPr lang="es-EC" noProof="0" dirty="0"/>
              <a:t> </a:t>
            </a:r>
            <a:r>
              <a:rPr lang="es-EC" noProof="0" dirty="0" err="1"/>
              <a:t>to</a:t>
            </a:r>
            <a:r>
              <a:rPr lang="es-EC" noProof="0" dirty="0"/>
              <a:t> </a:t>
            </a:r>
            <a:r>
              <a:rPr lang="es-EC" noProof="0" dirty="0" err="1"/>
              <a:t>edit</a:t>
            </a:r>
            <a:r>
              <a:rPr lang="es-EC" noProof="0" dirty="0"/>
              <a:t> </a:t>
            </a:r>
            <a:r>
              <a:rPr lang="es-EC" noProof="0" dirty="0" err="1"/>
              <a:t>text</a:t>
            </a:r>
            <a:endParaRPr lang="es-EC" noProof="0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CC49A89-37FA-704C-598C-F09875F82610}"/>
              </a:ext>
            </a:extLst>
          </p:cNvPr>
          <p:cNvCxnSpPr/>
          <p:nvPr userDrawn="1"/>
        </p:nvCxnSpPr>
        <p:spPr>
          <a:xfrm>
            <a:off x="443876" y="6597377"/>
            <a:ext cx="11372072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EBBEFC0C-0A64-4574-3A02-E68999BDD198}"/>
              </a:ext>
            </a:extLst>
          </p:cNvPr>
          <p:cNvSpPr/>
          <p:nvPr userDrawn="1"/>
        </p:nvSpPr>
        <p:spPr>
          <a:xfrm>
            <a:off x="1271508" y="6613367"/>
            <a:ext cx="655272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C" sz="1000" noProof="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Dr. Mateo Neira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BD3CF89-7D20-07CB-6445-AA3534F10B7C}"/>
              </a:ext>
            </a:extLst>
          </p:cNvPr>
          <p:cNvSpPr/>
          <p:nvPr userDrawn="1"/>
        </p:nvSpPr>
        <p:spPr>
          <a:xfrm>
            <a:off x="407412" y="6613367"/>
            <a:ext cx="81945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C" sz="1000" noProof="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14/01/2026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F33D1EA-A97D-3475-DEFB-E4DF4FD719F2}"/>
              </a:ext>
            </a:extLst>
          </p:cNvPr>
          <p:cNvSpPr/>
          <p:nvPr userDrawn="1"/>
        </p:nvSpPr>
        <p:spPr>
          <a:xfrm>
            <a:off x="9771029" y="6597377"/>
            <a:ext cx="202766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EC" sz="1000" noProof="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Universidad de Cuenca</a:t>
            </a: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49" r:id="rId1"/>
    <p:sldLayoutId id="2147483654" r:id="rId2"/>
    <p:sldLayoutId id="2147483668" r:id="rId3"/>
    <p:sldLayoutId id="2147483667" r:id="rId4"/>
    <p:sldLayoutId id="2147483661" r:id="rId5"/>
    <p:sldLayoutId id="2147483657" r:id="rId6"/>
    <p:sldLayoutId id="2147483659" r:id="rId7"/>
    <p:sldLayoutId id="2147483660" r:id="rId8"/>
    <p:sldLayoutId id="2147483662" r:id="rId9"/>
    <p:sldLayoutId id="2147483663" r:id="rId10"/>
    <p:sldLayoutId id="2147483664" r:id="rId11"/>
    <p:sldLayoutId id="2147483665" r:id="rId12"/>
    <p:sldLayoutId id="2147483650" r:id="rId13"/>
    <p:sldLayoutId id="2147483653" r:id="rId14"/>
    <p:sldLayoutId id="2147483666" r:id="rId15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b="0">
          <a:solidFill>
            <a:schemeClr val="bg2"/>
          </a:solidFill>
          <a:latin typeface="Open Sans Semibold" panose="020B0706030804020204" pitchFamily="34" charset="0"/>
          <a:ea typeface="Open Sans Semibold" panose="020B0706030804020204" pitchFamily="34" charset="0"/>
          <a:cs typeface="Open Sans Semibold" panose="020B0706030804020204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b="1">
          <a:solidFill>
            <a:schemeClr val="tx2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b="1">
          <a:solidFill>
            <a:schemeClr val="tx2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b="1">
          <a:solidFill>
            <a:schemeClr val="tx2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b="1">
          <a:solidFill>
            <a:schemeClr val="tx2"/>
          </a:solidFill>
          <a:latin typeface="Arial" charset="0"/>
        </a:defRPr>
      </a:lvl5pPr>
      <a:lvl6pPr marL="544251" algn="l" rtl="0" eaLnBrk="1" fontAlgn="base" hangingPunct="1">
        <a:spcBef>
          <a:spcPct val="0"/>
        </a:spcBef>
        <a:spcAft>
          <a:spcPct val="0"/>
        </a:spcAft>
        <a:defRPr b="1">
          <a:solidFill>
            <a:schemeClr val="tx2"/>
          </a:solidFill>
          <a:latin typeface="Arial" charset="0"/>
        </a:defRPr>
      </a:lvl6pPr>
      <a:lvl7pPr marL="1088502" algn="l" rtl="0" eaLnBrk="1" fontAlgn="base" hangingPunct="1">
        <a:spcBef>
          <a:spcPct val="0"/>
        </a:spcBef>
        <a:spcAft>
          <a:spcPct val="0"/>
        </a:spcAft>
        <a:defRPr b="1">
          <a:solidFill>
            <a:schemeClr val="tx2"/>
          </a:solidFill>
          <a:latin typeface="Arial" charset="0"/>
        </a:defRPr>
      </a:lvl7pPr>
      <a:lvl8pPr marL="1632753" algn="l" rtl="0" eaLnBrk="1" fontAlgn="base" hangingPunct="1">
        <a:spcBef>
          <a:spcPct val="0"/>
        </a:spcBef>
        <a:spcAft>
          <a:spcPct val="0"/>
        </a:spcAft>
        <a:defRPr b="1">
          <a:solidFill>
            <a:schemeClr val="tx2"/>
          </a:solidFill>
          <a:latin typeface="Arial" charset="0"/>
        </a:defRPr>
      </a:lvl8pPr>
      <a:lvl9pPr marL="2177004" algn="l" rtl="0" eaLnBrk="1" fontAlgn="base" hangingPunct="1">
        <a:spcBef>
          <a:spcPct val="0"/>
        </a:spcBef>
        <a:spcAft>
          <a:spcPct val="0"/>
        </a:spcAft>
        <a:defRPr b="1">
          <a:solidFill>
            <a:schemeClr val="tx2"/>
          </a:solidFill>
          <a:latin typeface="Arial" charset="0"/>
        </a:defRPr>
      </a:lvl9pPr>
    </p:titleStyle>
    <p:bodyStyle>
      <a:lvl1pPr marL="0" indent="-214272" algn="l" rtl="0" eaLnBrk="1" fontAlgn="base" hangingPunct="1">
        <a:spcBef>
          <a:spcPts val="0"/>
        </a:spcBef>
        <a:spcAft>
          <a:spcPts val="238"/>
        </a:spcAft>
        <a:buChar char="•"/>
        <a:defRPr sz="1600">
          <a:solidFill>
            <a:schemeClr val="bg2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1pPr>
      <a:lvl2pPr marL="884408" indent="-340157" algn="l" rtl="0" eaLnBrk="1" fontAlgn="base" hangingPunct="1">
        <a:spcBef>
          <a:spcPct val="20000"/>
        </a:spcBef>
        <a:spcAft>
          <a:spcPct val="0"/>
        </a:spcAft>
        <a:buChar char="–"/>
        <a:defRPr sz="3300">
          <a:solidFill>
            <a:schemeClr val="tx1"/>
          </a:solidFill>
          <a:latin typeface="+mn-lt"/>
        </a:defRPr>
      </a:lvl2pPr>
      <a:lvl3pPr marL="1360627" indent="-272125" algn="l" rtl="0" eaLnBrk="1" fontAlgn="base" hangingPunct="1">
        <a:spcBef>
          <a:spcPct val="20000"/>
        </a:spcBef>
        <a:spcAft>
          <a:spcPct val="0"/>
        </a:spcAft>
        <a:buChar char="•"/>
        <a:defRPr sz="2900">
          <a:solidFill>
            <a:schemeClr val="tx1"/>
          </a:solidFill>
          <a:latin typeface="+mn-lt"/>
        </a:defRPr>
      </a:lvl3pPr>
      <a:lvl4pPr marL="1904878" indent="-272125" algn="l" rtl="0" eaLnBrk="1" fontAlgn="base" hangingPunct="1">
        <a:spcBef>
          <a:spcPct val="20000"/>
        </a:spcBef>
        <a:spcAft>
          <a:spcPct val="0"/>
        </a:spcAft>
        <a:buChar char="–"/>
        <a:defRPr sz="2400">
          <a:solidFill>
            <a:schemeClr val="tx1"/>
          </a:solidFill>
          <a:latin typeface="+mn-lt"/>
        </a:defRPr>
      </a:lvl4pPr>
      <a:lvl5pPr marL="2449129" indent="-272125" algn="l" rtl="0" eaLnBrk="1" fontAlgn="base" hangingPunct="1">
        <a:spcBef>
          <a:spcPct val="20000"/>
        </a:spcBef>
        <a:spcAft>
          <a:spcPct val="0"/>
        </a:spcAft>
        <a:buChar char="»"/>
        <a:defRPr sz="2400">
          <a:solidFill>
            <a:schemeClr val="tx1"/>
          </a:solidFill>
          <a:latin typeface="+mn-lt"/>
        </a:defRPr>
      </a:lvl5pPr>
      <a:lvl6pPr marL="2993380" indent="-272125" algn="l" rtl="0" eaLnBrk="1" fontAlgn="base" hangingPunct="1">
        <a:spcBef>
          <a:spcPct val="20000"/>
        </a:spcBef>
        <a:spcAft>
          <a:spcPct val="0"/>
        </a:spcAft>
        <a:buChar char="»"/>
        <a:defRPr sz="2400">
          <a:solidFill>
            <a:schemeClr val="tx1"/>
          </a:solidFill>
          <a:latin typeface="+mn-lt"/>
        </a:defRPr>
      </a:lvl6pPr>
      <a:lvl7pPr marL="3537631" indent="-272125" algn="l" rtl="0" eaLnBrk="1" fontAlgn="base" hangingPunct="1">
        <a:spcBef>
          <a:spcPct val="20000"/>
        </a:spcBef>
        <a:spcAft>
          <a:spcPct val="0"/>
        </a:spcAft>
        <a:buChar char="»"/>
        <a:defRPr sz="2400">
          <a:solidFill>
            <a:schemeClr val="tx1"/>
          </a:solidFill>
          <a:latin typeface="+mn-lt"/>
        </a:defRPr>
      </a:lvl7pPr>
      <a:lvl8pPr marL="4081882" indent="-272125" algn="l" rtl="0" eaLnBrk="1" fontAlgn="base" hangingPunct="1">
        <a:spcBef>
          <a:spcPct val="20000"/>
        </a:spcBef>
        <a:spcAft>
          <a:spcPct val="0"/>
        </a:spcAft>
        <a:buChar char="»"/>
        <a:defRPr sz="2400">
          <a:solidFill>
            <a:schemeClr val="tx1"/>
          </a:solidFill>
          <a:latin typeface="+mn-lt"/>
        </a:defRPr>
      </a:lvl8pPr>
      <a:lvl9pPr marL="4626132" indent="-272125" algn="l" rtl="0" eaLnBrk="1" fontAlgn="base" hangingPunct="1">
        <a:spcBef>
          <a:spcPct val="20000"/>
        </a:spcBef>
        <a:spcAft>
          <a:spcPct val="0"/>
        </a:spcAft>
        <a:buChar char="»"/>
        <a:defRPr sz="24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1088502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44251" algn="l" defTabSz="1088502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88502" algn="l" defTabSz="1088502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32753" algn="l" defTabSz="1088502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177004" algn="l" defTabSz="1088502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721254" algn="l" defTabSz="1088502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265505" algn="l" defTabSz="1088502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809756" algn="l" defTabSz="1088502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354007" algn="l" defTabSz="1088502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585B1BB-A2A7-280B-2084-F5BC6AE7F442}"/>
              </a:ext>
            </a:extLst>
          </p:cNvPr>
          <p:cNvSpPr/>
          <p:nvPr userDrawn="1"/>
        </p:nvSpPr>
        <p:spPr>
          <a:xfrm>
            <a:off x="0" y="0"/>
            <a:ext cx="6095206" cy="6859588"/>
          </a:xfrm>
          <a:prstGeom prst="rect">
            <a:avLst/>
          </a:prstGeom>
          <a:solidFill>
            <a:srgbClr val="0070C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C" noProof="0" dirty="0">
              <a:solidFill>
                <a:schemeClr val="tx2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CC49A89-37FA-704C-598C-F09875F82610}"/>
              </a:ext>
            </a:extLst>
          </p:cNvPr>
          <p:cNvCxnSpPr/>
          <p:nvPr userDrawn="1"/>
        </p:nvCxnSpPr>
        <p:spPr>
          <a:xfrm>
            <a:off x="443876" y="6597377"/>
            <a:ext cx="11372072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EBBEFC0C-0A64-4574-3A02-E68999BDD198}"/>
              </a:ext>
            </a:extLst>
          </p:cNvPr>
          <p:cNvSpPr/>
          <p:nvPr userDrawn="1"/>
        </p:nvSpPr>
        <p:spPr>
          <a:xfrm>
            <a:off x="1271508" y="6613367"/>
            <a:ext cx="655272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C" sz="1000" noProof="0" dirty="0">
                <a:solidFill>
                  <a:schemeClr val="tx2"/>
                </a:solidFill>
              </a:rPr>
              <a:t>Dr. Mateo Neira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BD3CF89-7D20-07CB-6445-AA3534F10B7C}"/>
              </a:ext>
            </a:extLst>
          </p:cNvPr>
          <p:cNvSpPr/>
          <p:nvPr userDrawn="1"/>
        </p:nvSpPr>
        <p:spPr>
          <a:xfrm>
            <a:off x="407412" y="6613367"/>
            <a:ext cx="81945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C" sz="1000" noProof="0" dirty="0">
                <a:solidFill>
                  <a:schemeClr val="tx2"/>
                </a:solidFill>
              </a:rPr>
              <a:t>14/01/2026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F33D1EA-A97D-3475-DEFB-E4DF4FD719F2}"/>
              </a:ext>
            </a:extLst>
          </p:cNvPr>
          <p:cNvSpPr/>
          <p:nvPr userDrawn="1"/>
        </p:nvSpPr>
        <p:spPr>
          <a:xfrm>
            <a:off x="9771029" y="6597377"/>
            <a:ext cx="202766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EC" sz="1000" noProof="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Universidad de Cuenca</a:t>
            </a:r>
          </a:p>
        </p:txBody>
      </p:sp>
    </p:spTree>
    <p:extLst>
      <p:ext uri="{BB962C8B-B14F-4D97-AF65-F5344CB8AC3E}">
        <p14:creationId xmlns:p14="http://schemas.microsoft.com/office/powerpoint/2010/main" val="3002693524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b="0">
          <a:solidFill>
            <a:schemeClr val="bg2"/>
          </a:solidFill>
          <a:latin typeface="Open Sans Semibold" panose="020B0706030804020204" pitchFamily="34" charset="0"/>
          <a:ea typeface="Open Sans Semibold" panose="020B0706030804020204" pitchFamily="34" charset="0"/>
          <a:cs typeface="Open Sans Semibold" panose="020B0706030804020204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b="1">
          <a:solidFill>
            <a:schemeClr val="tx2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b="1">
          <a:solidFill>
            <a:schemeClr val="tx2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b="1">
          <a:solidFill>
            <a:schemeClr val="tx2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b="1">
          <a:solidFill>
            <a:schemeClr val="tx2"/>
          </a:solidFill>
          <a:latin typeface="Arial" charset="0"/>
        </a:defRPr>
      </a:lvl5pPr>
      <a:lvl6pPr marL="544251" algn="l" rtl="0" eaLnBrk="1" fontAlgn="base" hangingPunct="1">
        <a:spcBef>
          <a:spcPct val="0"/>
        </a:spcBef>
        <a:spcAft>
          <a:spcPct val="0"/>
        </a:spcAft>
        <a:defRPr b="1">
          <a:solidFill>
            <a:schemeClr val="tx2"/>
          </a:solidFill>
          <a:latin typeface="Arial" charset="0"/>
        </a:defRPr>
      </a:lvl6pPr>
      <a:lvl7pPr marL="1088502" algn="l" rtl="0" eaLnBrk="1" fontAlgn="base" hangingPunct="1">
        <a:spcBef>
          <a:spcPct val="0"/>
        </a:spcBef>
        <a:spcAft>
          <a:spcPct val="0"/>
        </a:spcAft>
        <a:defRPr b="1">
          <a:solidFill>
            <a:schemeClr val="tx2"/>
          </a:solidFill>
          <a:latin typeface="Arial" charset="0"/>
        </a:defRPr>
      </a:lvl7pPr>
      <a:lvl8pPr marL="1632753" algn="l" rtl="0" eaLnBrk="1" fontAlgn="base" hangingPunct="1">
        <a:spcBef>
          <a:spcPct val="0"/>
        </a:spcBef>
        <a:spcAft>
          <a:spcPct val="0"/>
        </a:spcAft>
        <a:defRPr b="1">
          <a:solidFill>
            <a:schemeClr val="tx2"/>
          </a:solidFill>
          <a:latin typeface="Arial" charset="0"/>
        </a:defRPr>
      </a:lvl8pPr>
      <a:lvl9pPr marL="2177004" algn="l" rtl="0" eaLnBrk="1" fontAlgn="base" hangingPunct="1">
        <a:spcBef>
          <a:spcPct val="0"/>
        </a:spcBef>
        <a:spcAft>
          <a:spcPct val="0"/>
        </a:spcAft>
        <a:defRPr b="1">
          <a:solidFill>
            <a:schemeClr val="tx2"/>
          </a:solidFill>
          <a:latin typeface="Arial" charset="0"/>
        </a:defRPr>
      </a:lvl9pPr>
    </p:titleStyle>
    <p:bodyStyle>
      <a:lvl1pPr marL="0" indent="-214272" algn="l" rtl="0" eaLnBrk="1" fontAlgn="base" hangingPunct="1">
        <a:spcBef>
          <a:spcPts val="0"/>
        </a:spcBef>
        <a:spcAft>
          <a:spcPts val="238"/>
        </a:spcAft>
        <a:buChar char="•"/>
        <a:defRPr sz="1600">
          <a:solidFill>
            <a:schemeClr val="bg2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1pPr>
      <a:lvl2pPr marL="884408" indent="-340157" algn="l" rtl="0" eaLnBrk="1" fontAlgn="base" hangingPunct="1">
        <a:spcBef>
          <a:spcPct val="20000"/>
        </a:spcBef>
        <a:spcAft>
          <a:spcPct val="0"/>
        </a:spcAft>
        <a:buChar char="–"/>
        <a:defRPr sz="3300">
          <a:solidFill>
            <a:schemeClr val="tx1"/>
          </a:solidFill>
          <a:latin typeface="+mn-lt"/>
        </a:defRPr>
      </a:lvl2pPr>
      <a:lvl3pPr marL="1360627" indent="-272125" algn="l" rtl="0" eaLnBrk="1" fontAlgn="base" hangingPunct="1">
        <a:spcBef>
          <a:spcPct val="20000"/>
        </a:spcBef>
        <a:spcAft>
          <a:spcPct val="0"/>
        </a:spcAft>
        <a:buChar char="•"/>
        <a:defRPr sz="2900">
          <a:solidFill>
            <a:schemeClr val="tx1"/>
          </a:solidFill>
          <a:latin typeface="+mn-lt"/>
        </a:defRPr>
      </a:lvl3pPr>
      <a:lvl4pPr marL="1904878" indent="-272125" algn="l" rtl="0" eaLnBrk="1" fontAlgn="base" hangingPunct="1">
        <a:spcBef>
          <a:spcPct val="20000"/>
        </a:spcBef>
        <a:spcAft>
          <a:spcPct val="0"/>
        </a:spcAft>
        <a:buChar char="–"/>
        <a:defRPr sz="2400">
          <a:solidFill>
            <a:schemeClr val="tx1"/>
          </a:solidFill>
          <a:latin typeface="+mn-lt"/>
        </a:defRPr>
      </a:lvl4pPr>
      <a:lvl5pPr marL="2449129" indent="-272125" algn="l" rtl="0" eaLnBrk="1" fontAlgn="base" hangingPunct="1">
        <a:spcBef>
          <a:spcPct val="20000"/>
        </a:spcBef>
        <a:spcAft>
          <a:spcPct val="0"/>
        </a:spcAft>
        <a:buChar char="»"/>
        <a:defRPr sz="2400">
          <a:solidFill>
            <a:schemeClr val="tx1"/>
          </a:solidFill>
          <a:latin typeface="+mn-lt"/>
        </a:defRPr>
      </a:lvl5pPr>
      <a:lvl6pPr marL="2993380" indent="-272125" algn="l" rtl="0" eaLnBrk="1" fontAlgn="base" hangingPunct="1">
        <a:spcBef>
          <a:spcPct val="20000"/>
        </a:spcBef>
        <a:spcAft>
          <a:spcPct val="0"/>
        </a:spcAft>
        <a:buChar char="»"/>
        <a:defRPr sz="2400">
          <a:solidFill>
            <a:schemeClr val="tx1"/>
          </a:solidFill>
          <a:latin typeface="+mn-lt"/>
        </a:defRPr>
      </a:lvl6pPr>
      <a:lvl7pPr marL="3537631" indent="-272125" algn="l" rtl="0" eaLnBrk="1" fontAlgn="base" hangingPunct="1">
        <a:spcBef>
          <a:spcPct val="20000"/>
        </a:spcBef>
        <a:spcAft>
          <a:spcPct val="0"/>
        </a:spcAft>
        <a:buChar char="»"/>
        <a:defRPr sz="2400">
          <a:solidFill>
            <a:schemeClr val="tx1"/>
          </a:solidFill>
          <a:latin typeface="+mn-lt"/>
        </a:defRPr>
      </a:lvl7pPr>
      <a:lvl8pPr marL="4081882" indent="-272125" algn="l" rtl="0" eaLnBrk="1" fontAlgn="base" hangingPunct="1">
        <a:spcBef>
          <a:spcPct val="20000"/>
        </a:spcBef>
        <a:spcAft>
          <a:spcPct val="0"/>
        </a:spcAft>
        <a:buChar char="»"/>
        <a:defRPr sz="2400">
          <a:solidFill>
            <a:schemeClr val="tx1"/>
          </a:solidFill>
          <a:latin typeface="+mn-lt"/>
        </a:defRPr>
      </a:lvl8pPr>
      <a:lvl9pPr marL="4626132" indent="-272125" algn="l" rtl="0" eaLnBrk="1" fontAlgn="base" hangingPunct="1">
        <a:spcBef>
          <a:spcPct val="20000"/>
        </a:spcBef>
        <a:spcAft>
          <a:spcPct val="0"/>
        </a:spcAft>
        <a:buChar char="»"/>
        <a:defRPr sz="24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1088502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44251" algn="l" defTabSz="1088502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88502" algn="l" defTabSz="1088502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32753" algn="l" defTabSz="1088502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177004" algn="l" defTabSz="1088502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721254" algn="l" defTabSz="1088502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265505" algn="l" defTabSz="1088502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809756" algn="l" defTabSz="1088502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354007" algn="l" defTabSz="1088502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21" y="274701"/>
            <a:ext cx="10971372" cy="11432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"/>
              <a:t>Haz clic para editar el estilo del título Master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21" y="1600572"/>
            <a:ext cx="10971372" cy="45270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"/>
              <a:t>Haz clic para editar estilos de texto maestro</a:t>
            </a:r>
          </a:p>
          <a:p>
            <a:pPr lvl="1"/>
            <a:r>
              <a:rPr lang="es"/>
              <a:t>Segundo nivel</a:t>
            </a:r>
          </a:p>
          <a:p>
            <a:pPr lvl="2"/>
            <a:r>
              <a:rPr lang="es"/>
              <a:t>Tercer nivel</a:t>
            </a:r>
          </a:p>
          <a:p>
            <a:pPr lvl="3"/>
            <a:r>
              <a:rPr lang="es"/>
              <a:t>Cuarto nivel</a:t>
            </a:r>
          </a:p>
          <a:p>
            <a:pPr lvl="4"/>
            <a:r>
              <a:rPr lang="es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521" y="6357822"/>
            <a:ext cx="2844430" cy="3652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17BEAE-8F48-9C46-B6D0-F35E1EC1EFE6}" type="datetimeFigureOut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1/16/2026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059" y="6357822"/>
            <a:ext cx="3860297" cy="3652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6463" y="6357822"/>
            <a:ext cx="2844430" cy="3652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4F4004-E63A-1E41-A0F9-3295A1F4DFAA}" type="slidenum">
              <a:rPr lang="en-US" smtClean="0">
                <a:solidFill>
                  <a:prstClr val="white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white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9626419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ctr" defTabSz="457154" rtl="0" eaLnBrk="1" latinLnBrk="0" hangingPunct="1">
        <a:spcBef>
          <a:spcPct val="0"/>
        </a:spcBef>
        <a:buNone/>
        <a:defRPr sz="4400" b="1" i="0" kern="1200">
          <a:solidFill>
            <a:schemeClr val="tx1"/>
          </a:solidFill>
          <a:latin typeface="Helvetica"/>
          <a:ea typeface="+mj-ea"/>
          <a:cs typeface="+mj-cs"/>
        </a:defRPr>
      </a:lvl1pPr>
    </p:titleStyle>
    <p:bodyStyle>
      <a:lvl1pPr marL="342866" indent="-342866" algn="l" defTabSz="457154" rtl="0" eaLnBrk="1" latinLnBrk="0" hangingPunct="1">
        <a:spcBef>
          <a:spcPct val="20000"/>
        </a:spcBef>
        <a:buFont typeface="Arial"/>
        <a:buChar char="•"/>
        <a:defRPr sz="2400" b="1" i="0" kern="1200">
          <a:solidFill>
            <a:schemeClr val="tx1"/>
          </a:solidFill>
          <a:latin typeface="Helvetica"/>
          <a:ea typeface="+mn-ea"/>
          <a:cs typeface="+mn-cs"/>
        </a:defRPr>
      </a:lvl1pPr>
      <a:lvl2pPr marL="742876" indent="-285721" algn="l" defTabSz="457154" rtl="0" eaLnBrk="1" latinLnBrk="0" hangingPunct="1">
        <a:spcBef>
          <a:spcPct val="20000"/>
        </a:spcBef>
        <a:buFont typeface="Arial"/>
        <a:buChar char="–"/>
        <a:defRPr sz="2400" b="1" i="0" kern="1200">
          <a:solidFill>
            <a:schemeClr val="tx1"/>
          </a:solidFill>
          <a:latin typeface="Helvetica"/>
          <a:ea typeface="+mn-ea"/>
          <a:cs typeface="+mn-cs"/>
        </a:defRPr>
      </a:lvl2pPr>
      <a:lvl3pPr marL="1142886" indent="-228577" algn="l" defTabSz="457154" rtl="0" eaLnBrk="1" latinLnBrk="0" hangingPunct="1">
        <a:spcBef>
          <a:spcPct val="20000"/>
        </a:spcBef>
        <a:buFont typeface="Arial"/>
        <a:buChar char="•"/>
        <a:defRPr sz="2400" b="1" i="0" kern="1200">
          <a:solidFill>
            <a:schemeClr val="tx1"/>
          </a:solidFill>
          <a:latin typeface="Helvetica"/>
          <a:ea typeface="+mn-ea"/>
          <a:cs typeface="+mn-cs"/>
        </a:defRPr>
      </a:lvl3pPr>
      <a:lvl4pPr marL="1600040" indent="-228577" algn="l" defTabSz="457154" rtl="0" eaLnBrk="1" latinLnBrk="0" hangingPunct="1">
        <a:spcBef>
          <a:spcPct val="20000"/>
        </a:spcBef>
        <a:buFont typeface="Arial"/>
        <a:buChar char="–"/>
        <a:defRPr sz="2400" b="1" i="0" kern="1200">
          <a:solidFill>
            <a:schemeClr val="tx1"/>
          </a:solidFill>
          <a:latin typeface="Helvetica"/>
          <a:ea typeface="+mn-ea"/>
          <a:cs typeface="+mn-cs"/>
        </a:defRPr>
      </a:lvl4pPr>
      <a:lvl5pPr marL="2057193" indent="-228577" algn="l" defTabSz="457154" rtl="0" eaLnBrk="1" latinLnBrk="0" hangingPunct="1">
        <a:spcBef>
          <a:spcPct val="20000"/>
        </a:spcBef>
        <a:buFont typeface="Arial"/>
        <a:buChar char="»"/>
        <a:defRPr sz="2400" b="1" i="0" kern="1200">
          <a:solidFill>
            <a:schemeClr val="tx1"/>
          </a:solidFill>
          <a:latin typeface="Helvetica"/>
          <a:ea typeface="+mn-ea"/>
          <a:cs typeface="+mn-cs"/>
        </a:defRPr>
      </a:lvl5pPr>
      <a:lvl6pPr marL="2514349" indent="-228577" algn="l" defTabSz="457154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03" indent="-228577" algn="l" defTabSz="457154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657" indent="-228577" algn="l" defTabSz="457154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811" indent="-228577" algn="l" defTabSz="457154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54" algn="l" defTabSz="4571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09" algn="l" defTabSz="4571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63" algn="l" defTabSz="4571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17" algn="l" defTabSz="4571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71" algn="l" defTabSz="4571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26" algn="l" defTabSz="4571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80" algn="l" defTabSz="4571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34" algn="l" defTabSz="4571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onlinecourses.science.psu.edu/stat501/node/293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onlinecourses.science.psu.edu/stat500/node/49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1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0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0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0156FB-F7E2-85DE-0DB2-3D1A344359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F18E2DA-DCA2-73AA-9F7B-E6376C734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noProof="0" dirty="0"/>
              <a:t>Pruebas de hipótesis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F59897C-FF17-B1A6-8202-77AE802337F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344069" y="3041257"/>
            <a:ext cx="5518160" cy="1586887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C" noProof="0" dirty="0"/>
              <a:t> </a:t>
            </a:r>
            <a:r>
              <a:rPr lang="es-ES" noProof="0" dirty="0"/>
              <a:t>Comprender el concepto y las características clave de una prueba de hipótesis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C" b="0" noProof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noProof="0" dirty="0"/>
              <a:t> Ser consciente de cuándo una prueba de hipótesis puede ser útil y poder realizar una.</a:t>
            </a:r>
            <a:endParaRPr lang="es-EC" noProof="0" dirty="0"/>
          </a:p>
        </p:txBody>
      </p:sp>
    </p:spTree>
    <p:extLst>
      <p:ext uri="{BB962C8B-B14F-4D97-AF65-F5344CB8AC3E}">
        <p14:creationId xmlns:p14="http://schemas.microsoft.com/office/powerpoint/2010/main" val="42722086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D27E6-E003-73AC-C593-B918E41536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dirty="0"/>
              <a:t>Pruebas de hipótesis | Conceptos clave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7171B16-15F9-93FE-C1FF-A416B7BC3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5607" y="569167"/>
            <a:ext cx="7937500" cy="59436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7884981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726737-A7E3-9B3C-DD52-094D56E5FD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6E5F4E-647F-08D7-E3E0-711117FE4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dirty="0"/>
              <a:t>Pruebas de hipótesis | Conceptos clave</a:t>
            </a:r>
          </a:p>
        </p:txBody>
      </p:sp>
      <p:sp>
        <p:nvSpPr>
          <p:cNvPr id="6" name="Text Box 3">
            <a:extLst>
              <a:ext uri="{FF2B5EF4-FFF2-40B4-BE49-F238E27FC236}">
                <a16:creationId xmlns:a16="http://schemas.microsoft.com/office/drawing/2014/main" id="{D019C93B-ECC1-1096-C12A-FDDCDFFBFD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3999" y="880175"/>
            <a:ext cx="9144000" cy="11131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p14="http://schemas.microsoft.com/office/powerpoint/2010/main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p14="http://schemas.microsoft.com/office/powerpoint/2010/main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8" tIns="72821" rIns="81638" bIns="40819"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defTabSz="457200" eaLnBrk="1" fontAlgn="auto">
              <a:spcBef>
                <a:spcPts val="0"/>
              </a:spcBef>
              <a:spcAft>
                <a:spcPts val="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299" algn="l"/>
                <a:tab pos="5791200" algn="l"/>
              </a:tabLst>
            </a:pPr>
            <a:r>
              <a:rPr lang="es-ES" sz="3628" b="1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Precaución al poner a prueba la hipótesis</a:t>
            </a:r>
            <a:endParaRPr lang="es-EC" sz="3628" b="1" dirty="0">
              <a:solidFill>
                <a:schemeClr val="accent6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3" name="Text Box 2">
            <a:extLst>
              <a:ext uri="{FF2B5EF4-FFF2-40B4-BE49-F238E27FC236}">
                <a16:creationId xmlns:a16="http://schemas.microsoft.com/office/drawing/2014/main" id="{338AB06B-1E95-5182-ECC0-3FD4C43043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0835" y="2468563"/>
            <a:ext cx="7567200" cy="3721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p14="http://schemas.microsoft.com/office/powerpoint/2010/main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p14="http://schemas.microsoft.com/office/powerpoint/2010/main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8" tIns="55220" rIns="81638" bIns="40819"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defTabSz="457200" eaLnBrk="1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299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s-EC" dirty="0">
                <a:solidFill>
                  <a:schemeClr val="bg2"/>
                </a:solidFill>
                <a:ea typeface="Arial" charset="0"/>
                <a:cs typeface="Arial" charset="0"/>
              </a:rPr>
              <a:t>Si el nivel de significancia es 0,05, aún existe la posibilidad de un falso negativo.</a:t>
            </a:r>
          </a:p>
          <a:p>
            <a:pPr defTabSz="457200" eaLnBrk="1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299" algn="l"/>
                <a:tab pos="5791200" algn="l"/>
                <a:tab pos="6515100" algn="l"/>
                <a:tab pos="7239000" algn="l"/>
                <a:tab pos="7962900" algn="l"/>
              </a:tabLst>
            </a:pPr>
            <a:endParaRPr lang="es-EC" dirty="0">
              <a:solidFill>
                <a:srgbClr val="000000"/>
              </a:solidFill>
              <a:ea typeface="Arial" charset="0"/>
              <a:cs typeface="Arial" charset="0"/>
            </a:endParaRPr>
          </a:p>
          <a:p>
            <a:pPr defTabSz="457200" eaLnBrk="1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299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s-EC" dirty="0">
                <a:solidFill>
                  <a:schemeClr val="accent6"/>
                </a:solidFill>
                <a:ea typeface="Arial" charset="0"/>
                <a:cs typeface="Arial" charset="0"/>
              </a:rPr>
              <a:t>por ejemplo, hasta 1 de cada 20 embarazos pueden pasarse por alto.</a:t>
            </a:r>
          </a:p>
          <a:p>
            <a:pPr defTabSz="457200" eaLnBrk="1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299" algn="l"/>
                <a:tab pos="5791200" algn="l"/>
                <a:tab pos="6515100" algn="l"/>
                <a:tab pos="7239000" algn="l"/>
                <a:tab pos="7962900" algn="l"/>
              </a:tabLst>
            </a:pPr>
            <a:endParaRPr lang="es-EC" dirty="0">
              <a:solidFill>
                <a:srgbClr val="000000"/>
              </a:solidFill>
              <a:ea typeface="Arial" charset="0"/>
              <a:cs typeface="Arial" charset="0"/>
            </a:endParaRPr>
          </a:p>
          <a:p>
            <a:pPr defTabSz="457200" eaLnBrk="1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299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s-EC" dirty="0">
                <a:solidFill>
                  <a:schemeClr val="bg2"/>
                </a:solidFill>
                <a:ea typeface="Arial" charset="0"/>
                <a:cs typeface="Arial" charset="0"/>
              </a:rPr>
              <a:t>Esto puede ser un gran problema al ejecutar muchas pruebas simultáneamente.</a:t>
            </a:r>
          </a:p>
        </p:txBody>
      </p:sp>
    </p:spTree>
    <p:extLst>
      <p:ext uri="{BB962C8B-B14F-4D97-AF65-F5344CB8AC3E}">
        <p14:creationId xmlns:p14="http://schemas.microsoft.com/office/powerpoint/2010/main" val="13707842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9B96A5-9B96-2ED9-0D0D-2F72203C3A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053E92-5884-5533-2580-B99F3A541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dirty="0"/>
              <a:t>Pruebas de hipótesis | Conceptos clave</a:t>
            </a:r>
          </a:p>
        </p:txBody>
      </p:sp>
      <p:sp>
        <p:nvSpPr>
          <p:cNvPr id="5" name="Text Box 1">
            <a:extLst>
              <a:ext uri="{FF2B5EF4-FFF2-40B4-BE49-F238E27FC236}">
                <a16:creationId xmlns:a16="http://schemas.microsoft.com/office/drawing/2014/main" id="{41DBCB01-9C24-AD71-5F6B-51FE6F8234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1" y="1547206"/>
            <a:ext cx="9144000" cy="37651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:p14="http://schemas.microsoft.com/office/powerpoint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14="http://schemas.microsoft.com/office/powerpoint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:p14="http://schemas.microsoft.com/office/powerpoint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8" tIns="55220" rIns="81638" bIns="40819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9pPr>
          </a:lstStyle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299" algn="l"/>
                <a:tab pos="5791200" algn="l"/>
              </a:tabLst>
              <a:defRPr/>
            </a:pPr>
            <a:r>
              <a:rPr kumimoji="0" lang="es-EC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itchFamily="2" charset="0"/>
                <a:ea typeface="Open Sans" pitchFamily="2" charset="0"/>
                <a:cs typeface="Open Sans" pitchFamily="2" charset="0"/>
              </a:rPr>
              <a:t>Supongamos que quieres saber si la media</a:t>
            </a: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299" algn="l"/>
                <a:tab pos="5791200" algn="l"/>
              </a:tabLst>
              <a:defRPr/>
            </a:pPr>
            <a:r>
              <a:rPr kumimoji="0" lang="es-EC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itchFamily="2" charset="0"/>
                <a:ea typeface="Open Sans" pitchFamily="2" charset="0"/>
                <a:cs typeface="Open Sans" pitchFamily="2" charset="0"/>
              </a:rPr>
              <a:t>la altura de las mujeres es </a:t>
            </a:r>
            <a:r>
              <a:rPr lang="es-EC" sz="2400" kern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de </a:t>
            </a:r>
            <a:r>
              <a:rPr kumimoji="0" lang="es-EC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itchFamily="2" charset="0"/>
                <a:ea typeface="Open Sans" pitchFamily="2" charset="0"/>
                <a:cs typeface="Open Sans" pitchFamily="2" charset="0"/>
              </a:rPr>
              <a:t>163 cm. </a:t>
            </a: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299" algn="l"/>
                <a:tab pos="5791200" algn="l"/>
              </a:tabLst>
              <a:defRPr/>
            </a:pPr>
            <a:endParaRPr kumimoji="0" lang="es-EC" sz="2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299" algn="l"/>
                <a:tab pos="5791200" algn="l"/>
              </a:tabLst>
              <a:defRPr/>
            </a:pPr>
            <a:r>
              <a:rPr kumimoji="0" lang="es-EC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itchFamily="2" charset="0"/>
                <a:ea typeface="Open Sans" pitchFamily="2" charset="0"/>
                <a:cs typeface="Open Sans" pitchFamily="2" charset="0"/>
              </a:rPr>
              <a:t>(Supongamos que estamos seguros de que la</a:t>
            </a: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299" algn="l"/>
                <a:tab pos="5791200" algn="l"/>
              </a:tabLst>
              <a:defRPr/>
            </a:pPr>
            <a:r>
              <a:rPr kumimoji="0" lang="es-EC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itchFamily="2" charset="0"/>
                <a:ea typeface="Open Sans" pitchFamily="2" charset="0"/>
                <a:cs typeface="Open Sans" pitchFamily="2" charset="0"/>
              </a:rPr>
              <a:t>la desviación estándar es de 6 cm.)</a:t>
            </a: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299" algn="l"/>
                <a:tab pos="5791200" algn="l"/>
              </a:tabLst>
              <a:defRPr/>
            </a:pPr>
            <a:endParaRPr kumimoji="0" lang="es-EC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299" algn="l"/>
                <a:tab pos="5791200" algn="l"/>
              </a:tabLst>
              <a:defRPr/>
            </a:pPr>
            <a:r>
              <a:rPr kumimoji="0" lang="es-EC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itchFamily="2" charset="0"/>
                <a:ea typeface="Open Sans" pitchFamily="2" charset="0"/>
                <a:cs typeface="Open Sans" pitchFamily="2" charset="0"/>
              </a:rPr>
              <a:t>Tomas una muestra aleatoria de 100 mujeres.</a:t>
            </a: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299" algn="l"/>
                <a:tab pos="5791200" algn="l"/>
              </a:tabLst>
              <a:defRPr/>
            </a:pPr>
            <a:r>
              <a:rPr kumimoji="0" lang="es-EC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itchFamily="2" charset="0"/>
                <a:ea typeface="Open Sans" pitchFamily="2" charset="0"/>
                <a:cs typeface="Open Sans" pitchFamily="2" charset="0"/>
              </a:rPr>
              <a:t>Su altura media es de 165,2 cm.</a:t>
            </a: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299" algn="l"/>
                <a:tab pos="5791200" algn="l"/>
              </a:tabLst>
              <a:defRPr/>
            </a:pPr>
            <a:endParaRPr kumimoji="0" lang="es-EC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299" algn="l"/>
                <a:tab pos="5791200" algn="l"/>
              </a:tabLst>
              <a:defRPr/>
            </a:pPr>
            <a:r>
              <a:rPr kumimoji="0" lang="es-EC" sz="2400" b="1" i="0" u="none" strike="noStrike" kern="0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Open Sans" pitchFamily="2" charset="0"/>
                <a:ea typeface="Open Sans" pitchFamily="2" charset="0"/>
                <a:cs typeface="Open Sans" pitchFamily="2" charset="0"/>
              </a:rPr>
              <a:t>Esto apoya la hipótesis o no?</a:t>
            </a: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299" algn="l"/>
                <a:tab pos="5791200" algn="l"/>
              </a:tabLst>
              <a:defRPr/>
            </a:pPr>
            <a:endParaRPr kumimoji="0" lang="es-EC" sz="2400" b="0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3905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A9EE62-0954-4F65-A6AF-DDE2367689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dirty="0"/>
              <a:t>Pruebas de hipótesis | Conceptos clave</a:t>
            </a:r>
          </a:p>
        </p:txBody>
      </p:sp>
      <p:sp>
        <p:nvSpPr>
          <p:cNvPr id="3" name="Text Box 1">
            <a:extLst>
              <a:ext uri="{FF2B5EF4-FFF2-40B4-BE49-F238E27FC236}">
                <a16:creationId xmlns:a16="http://schemas.microsoft.com/office/drawing/2014/main" id="{1B5FF007-7726-BDEF-C8B0-1BA3B6DDFF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6040" y="1849382"/>
            <a:ext cx="10927976" cy="48140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p14="http://schemas.microsoft.com/office/powerpoint/2010/main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p14="http://schemas.microsoft.com/office/powerpoint/2010/main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55221" rIns="81639" bIns="4082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9pPr>
          </a:lstStyle>
          <a:p>
            <a:pPr defTabSz="45720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299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s-EC" sz="2400" b="1" dirty="0">
                <a:latin typeface="Open Sans" pitchFamily="2" charset="0"/>
                <a:ea typeface="Open Sans" pitchFamily="2" charset="0"/>
                <a:cs typeface="Open Sans" pitchFamily="2" charset="0"/>
              </a:rPr>
              <a:t>1. </a:t>
            </a:r>
            <a:r>
              <a:rPr lang="es-EC" sz="2400" dirty="0">
                <a:latin typeface="Open Sans" pitchFamily="2" charset="0"/>
                <a:ea typeface="Open Sans" pitchFamily="2" charset="0"/>
                <a:cs typeface="Open Sans" pitchFamily="2" charset="0"/>
              </a:rPr>
              <a:t>Expone tus hipótesis</a:t>
            </a:r>
          </a:p>
          <a:p>
            <a:pPr defTabSz="45720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299" algn="l"/>
                <a:tab pos="5791200" algn="l"/>
                <a:tab pos="6515100" algn="l"/>
                <a:tab pos="7239000" algn="l"/>
                <a:tab pos="7962900" algn="l"/>
              </a:tabLst>
            </a:pPr>
            <a:endParaRPr lang="es-EC" sz="240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defTabSz="45720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299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s-EC" sz="2400" b="1" dirty="0">
                <a:latin typeface="Open Sans" pitchFamily="2" charset="0"/>
                <a:ea typeface="Open Sans" pitchFamily="2" charset="0"/>
                <a:cs typeface="Open Sans" pitchFamily="2" charset="0"/>
              </a:rPr>
              <a:t>2. </a:t>
            </a:r>
            <a:r>
              <a:rPr lang="es-EC" sz="2400" dirty="0">
                <a:latin typeface="Open Sans" pitchFamily="2" charset="0"/>
                <a:ea typeface="Open Sans" pitchFamily="2" charset="0"/>
                <a:cs typeface="Open Sans" pitchFamily="2" charset="0"/>
              </a:rPr>
              <a:t>Indica tu nivel de importancia:</a:t>
            </a:r>
          </a:p>
          <a:p>
            <a:pPr defTabSz="45720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299" algn="l"/>
                <a:tab pos="5791200" algn="l"/>
                <a:tab pos="6515100" algn="l"/>
                <a:tab pos="7239000" algn="l"/>
                <a:tab pos="7962900" algn="l"/>
              </a:tabLst>
            </a:pPr>
            <a:endParaRPr lang="es-EC" sz="240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defTabSz="45720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299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s-EC" sz="2400" b="1" dirty="0">
                <a:latin typeface="Open Sans" pitchFamily="2" charset="0"/>
                <a:ea typeface="Open Sans" pitchFamily="2" charset="0"/>
                <a:cs typeface="Open Sans" pitchFamily="2" charset="0"/>
              </a:rPr>
              <a:t>3. </a:t>
            </a:r>
            <a:r>
              <a:rPr lang="es-EC" sz="2400" dirty="0">
                <a:latin typeface="Open Sans" pitchFamily="2" charset="0"/>
                <a:ea typeface="Open Sans" pitchFamily="2" charset="0"/>
                <a:cs typeface="Open Sans" pitchFamily="2" charset="0"/>
              </a:rPr>
              <a:t>¿Cuáles son las evidencias?</a:t>
            </a:r>
          </a:p>
          <a:p>
            <a:pPr defTabSz="45720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299" algn="l"/>
                <a:tab pos="5791200" algn="l"/>
                <a:tab pos="6515100" algn="l"/>
                <a:tab pos="7239000" algn="l"/>
                <a:tab pos="7962900" algn="l"/>
              </a:tabLst>
            </a:pPr>
            <a:endParaRPr lang="es-EC" sz="240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defTabSz="45720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299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s-EC" sz="2400" b="1" dirty="0">
                <a:latin typeface="Open Sans" pitchFamily="2" charset="0"/>
                <a:ea typeface="Open Sans" pitchFamily="2" charset="0"/>
                <a:cs typeface="Open Sans" pitchFamily="2" charset="0"/>
              </a:rPr>
              <a:t>4. </a:t>
            </a:r>
            <a:r>
              <a:rPr lang="es-EC" sz="2400" dirty="0">
                <a:latin typeface="Open Sans" pitchFamily="2" charset="0"/>
                <a:ea typeface="Open Sans" pitchFamily="2" charset="0"/>
                <a:cs typeface="Open Sans" pitchFamily="2" charset="0"/>
              </a:rPr>
              <a:t>Calcular la probabilidad de ver evidencia al menos tan extrema como E,</a:t>
            </a:r>
            <a:r>
              <a:rPr lang="es-EC" sz="2400" i="1" dirty="0">
                <a:latin typeface="Open Sans" pitchFamily="2" charset="0"/>
                <a:ea typeface="Open Sans" pitchFamily="2" charset="0"/>
                <a:cs typeface="Open Sans" pitchFamily="2" charset="0"/>
              </a:rPr>
              <a:t> si </a:t>
            </a:r>
            <a:r>
              <a:rPr lang="es-EC" sz="2400" dirty="0">
                <a:latin typeface="Open Sans" pitchFamily="2" charset="0"/>
                <a:ea typeface="Open Sans" pitchFamily="2" charset="0"/>
                <a:cs typeface="Open Sans" pitchFamily="2" charset="0"/>
              </a:rPr>
              <a:t>H</a:t>
            </a:r>
            <a:r>
              <a:rPr lang="es-EC" sz="2400" baseline="-33000" dirty="0">
                <a:latin typeface="Open Sans" pitchFamily="2" charset="0"/>
                <a:ea typeface="Open Sans" pitchFamily="2" charset="0"/>
                <a:cs typeface="Open Sans" pitchFamily="2" charset="0"/>
              </a:rPr>
              <a:t>0</a:t>
            </a:r>
            <a:r>
              <a:rPr lang="es-EC" sz="2400" i="1" dirty="0">
                <a:latin typeface="Open Sans" pitchFamily="2" charset="0"/>
                <a:ea typeface="Open Sans" pitchFamily="2" charset="0"/>
                <a:cs typeface="Open Sans" pitchFamily="2" charset="0"/>
              </a:rPr>
              <a:t> es verdadera</a:t>
            </a:r>
            <a:r>
              <a:rPr lang="es-EC" sz="2400" dirty="0">
                <a:latin typeface="Open Sans" pitchFamily="2" charset="0"/>
                <a:ea typeface="Open Sans" pitchFamily="2" charset="0"/>
                <a:cs typeface="Open Sans" pitchFamily="2" charset="0"/>
              </a:rPr>
              <a:t>. (El "valor p")</a:t>
            </a:r>
          </a:p>
          <a:p>
            <a:pPr defTabSz="45720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299" algn="l"/>
                <a:tab pos="5791200" algn="l"/>
                <a:tab pos="6515100" algn="l"/>
                <a:tab pos="7239000" algn="l"/>
                <a:tab pos="7962900" algn="l"/>
              </a:tabLst>
            </a:pPr>
            <a:endParaRPr lang="es-EC" sz="240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defTabSz="45720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299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s-EC" sz="2400" b="1" dirty="0">
                <a:latin typeface="Open Sans" pitchFamily="2" charset="0"/>
                <a:ea typeface="Open Sans" pitchFamily="2" charset="0"/>
                <a:cs typeface="Open Sans" pitchFamily="2" charset="0"/>
              </a:rPr>
              <a:t>5. </a:t>
            </a:r>
            <a:r>
              <a:rPr lang="es-EC" sz="2400" dirty="0">
                <a:latin typeface="Open Sans" pitchFamily="2" charset="0"/>
                <a:ea typeface="Open Sans" pitchFamily="2" charset="0"/>
                <a:cs typeface="Open Sans" pitchFamily="2" charset="0"/>
              </a:rPr>
              <a:t>Si el valor p es menor que la significancia, rechazar H</a:t>
            </a:r>
            <a:r>
              <a:rPr lang="es-EC" sz="2400" baseline="-33000" dirty="0">
                <a:latin typeface="Open Sans" pitchFamily="2" charset="0"/>
                <a:ea typeface="Open Sans" pitchFamily="2" charset="0"/>
                <a:cs typeface="Open Sans" pitchFamily="2" charset="0"/>
              </a:rPr>
              <a:t>0 </a:t>
            </a:r>
            <a:r>
              <a:rPr lang="es-EC" sz="2400" dirty="0">
                <a:latin typeface="Open Sans" pitchFamily="2" charset="0"/>
                <a:ea typeface="Open Sans" pitchFamily="2" charset="0"/>
                <a:cs typeface="Open Sans" pitchFamily="2" charset="0"/>
              </a:rPr>
              <a:t>y aceptar H</a:t>
            </a:r>
            <a:r>
              <a:rPr lang="es-EC" sz="2400" baseline="-33000" dirty="0">
                <a:latin typeface="Open Sans" pitchFamily="2" charset="0"/>
                <a:ea typeface="Open Sans" pitchFamily="2" charset="0"/>
                <a:cs typeface="Open Sans" pitchFamily="2" charset="0"/>
              </a:rPr>
              <a:t>1</a:t>
            </a:r>
            <a:r>
              <a:rPr lang="es-EC" sz="2400" dirty="0">
                <a:latin typeface="Open Sans" pitchFamily="2" charset="0"/>
                <a:ea typeface="Open Sans" pitchFamily="2" charset="0"/>
                <a:cs typeface="Open Sans" pitchFamily="2" charset="0"/>
              </a:rPr>
              <a:t>. De lo contrario, no hay suficiente evidencia para rechazar H</a:t>
            </a:r>
            <a:r>
              <a:rPr lang="es-EC" sz="2400" baseline="-33000" dirty="0">
                <a:latin typeface="Open Sans" pitchFamily="2" charset="0"/>
                <a:ea typeface="Open Sans" pitchFamily="2" charset="0"/>
                <a:cs typeface="Open Sans" pitchFamily="2" charset="0"/>
              </a:rPr>
              <a:t>0</a:t>
            </a:r>
            <a:r>
              <a:rPr lang="es-EC" sz="2400" dirty="0">
                <a:latin typeface="Open Sans" pitchFamily="2" charset="0"/>
                <a:ea typeface="Open Sans" pitchFamily="2" charset="0"/>
                <a:cs typeface="Open Sans" pitchFamily="2" charset="0"/>
              </a:rPr>
              <a:t>.</a:t>
            </a:r>
            <a:endParaRPr lang="es-EC" sz="2400" dirty="0">
              <a:solidFill>
                <a:srgbClr val="0432FF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4" name="Text Box 3">
            <a:extLst>
              <a:ext uri="{FF2B5EF4-FFF2-40B4-BE49-F238E27FC236}">
                <a16:creationId xmlns:a16="http://schemas.microsoft.com/office/drawing/2014/main" id="{51933F9C-8928-4E4F-CC23-3E7CDA6E73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3999" y="570584"/>
            <a:ext cx="9144000" cy="11131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p14="http://schemas.microsoft.com/office/powerpoint/2010/main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p14="http://schemas.microsoft.com/office/powerpoint/2010/main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8" tIns="72821" rIns="81638" bIns="40819"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defTabSz="457200" eaLnBrk="1" fontAlgn="auto">
              <a:spcBef>
                <a:spcPts val="0"/>
              </a:spcBef>
              <a:spcAft>
                <a:spcPts val="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299" algn="l"/>
                <a:tab pos="5791200" algn="l"/>
              </a:tabLst>
            </a:pPr>
            <a:r>
              <a:rPr lang="es-EC" sz="3628" b="1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Cinco pasos</a:t>
            </a:r>
          </a:p>
        </p:txBody>
      </p:sp>
    </p:spTree>
    <p:extLst>
      <p:ext uri="{BB962C8B-B14F-4D97-AF65-F5344CB8AC3E}">
        <p14:creationId xmlns:p14="http://schemas.microsoft.com/office/powerpoint/2010/main" val="27084951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568BBC-61C4-7812-DEAE-6451F03E25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BF89AC-5E80-63C1-8A8D-0DB3B3A85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dirty="0"/>
              <a:t>Pruebas de hipótesis | Conceptos clave</a:t>
            </a:r>
          </a:p>
        </p:txBody>
      </p:sp>
      <p:sp>
        <p:nvSpPr>
          <p:cNvPr id="3" name="Text Box 1">
            <a:extLst>
              <a:ext uri="{FF2B5EF4-FFF2-40B4-BE49-F238E27FC236}">
                <a16:creationId xmlns:a16="http://schemas.microsoft.com/office/drawing/2014/main" id="{EA560677-C6A2-05FA-DEE8-357C8060BC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4577" y="723096"/>
            <a:ext cx="8565776" cy="5067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:p14="http://schemas.microsoft.com/office/powerpoint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14="http://schemas.microsoft.com/office/powerpoint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:p14="http://schemas.microsoft.com/office/powerpoint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55221" rIns="81639" bIns="4082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9pPr>
          </a:lstStyle>
          <a:p>
            <a:pPr defTabSz="45720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299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s-EC" b="1" dirty="0">
                <a:latin typeface="Open Sans" pitchFamily="2" charset="0"/>
                <a:ea typeface="Open Sans" pitchFamily="2" charset="0"/>
                <a:cs typeface="Open Sans" pitchFamily="2" charset="0"/>
              </a:rPr>
              <a:t>1. Exponga tus hipótesis:</a:t>
            </a:r>
          </a:p>
          <a:p>
            <a:pPr defTabSz="45720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299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s-EC" dirty="0">
                <a:solidFill>
                  <a:srgbClr val="0000FF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	</a:t>
            </a:r>
            <a:r>
              <a:rPr lang="es-EC" b="1" dirty="0">
                <a:solidFill>
                  <a:srgbClr val="0000FF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H</a:t>
            </a:r>
            <a:r>
              <a:rPr lang="es-EC" b="1" baseline="-33000" dirty="0">
                <a:solidFill>
                  <a:srgbClr val="0000FF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0</a:t>
            </a:r>
            <a:r>
              <a:rPr lang="es-EC" dirty="0">
                <a:solidFill>
                  <a:srgbClr val="0000FF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 	</a:t>
            </a:r>
            <a:r>
              <a:rPr lang="es-EC" b="1" dirty="0">
                <a:solidFill>
                  <a:srgbClr val="0000FF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:</a:t>
            </a:r>
            <a:r>
              <a:rPr lang="es-EC" dirty="0">
                <a:solidFill>
                  <a:srgbClr val="0000FF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 m = 163 cm</a:t>
            </a:r>
          </a:p>
          <a:p>
            <a:pPr defTabSz="45720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299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s-EC" b="1" dirty="0">
                <a:solidFill>
                  <a:srgbClr val="0000FF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 H</a:t>
            </a:r>
            <a:r>
              <a:rPr lang="es-EC" b="1" baseline="-33000" dirty="0">
                <a:solidFill>
                  <a:srgbClr val="0000FF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1</a:t>
            </a:r>
            <a:r>
              <a:rPr lang="es-EC" dirty="0">
                <a:solidFill>
                  <a:srgbClr val="0000FF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 	</a:t>
            </a:r>
            <a:r>
              <a:rPr lang="es-EC" b="1" dirty="0">
                <a:solidFill>
                  <a:srgbClr val="0000FF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:</a:t>
            </a:r>
            <a:r>
              <a:rPr lang="es-EC" dirty="0">
                <a:solidFill>
                  <a:srgbClr val="0000FF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 m ≠ 163 cm</a:t>
            </a:r>
          </a:p>
          <a:p>
            <a:pPr defTabSz="45720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299" algn="l"/>
                <a:tab pos="5791200" algn="l"/>
                <a:tab pos="6515100" algn="l"/>
                <a:tab pos="7239000" algn="l"/>
                <a:tab pos="7962900" algn="l"/>
              </a:tabLst>
            </a:pPr>
            <a:endParaRPr lang="es-EC" dirty="0">
              <a:solidFill>
                <a:srgbClr val="0000FF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defTabSz="45720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299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s-EC" b="1" dirty="0">
                <a:latin typeface="Open Sans" pitchFamily="2" charset="0"/>
                <a:ea typeface="Open Sans" pitchFamily="2" charset="0"/>
                <a:cs typeface="Open Sans" pitchFamily="2" charset="0"/>
              </a:rPr>
              <a:t>2. Indica tu nivel de importancia:</a:t>
            </a:r>
            <a:endParaRPr lang="es-EC" b="1" dirty="0">
              <a:solidFill>
                <a:prstClr val="white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defTabSz="45720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299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s-EC" b="1" dirty="0">
                <a:solidFill>
                  <a:prstClr val="white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 A</a:t>
            </a:r>
            <a:r>
              <a:rPr lang="es-EC" dirty="0">
                <a:solidFill>
                  <a:prstClr val="white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 = 0,05</a:t>
            </a:r>
          </a:p>
          <a:p>
            <a:pPr defTabSz="45720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299" algn="l"/>
                <a:tab pos="5791200" algn="l"/>
                <a:tab pos="6515100" algn="l"/>
                <a:tab pos="7239000" algn="l"/>
                <a:tab pos="7962900" algn="l"/>
              </a:tabLst>
            </a:pPr>
            <a:endParaRPr lang="es-EC" b="1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defTabSz="45720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299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s-EC" b="1" dirty="0">
                <a:latin typeface="Open Sans" pitchFamily="2" charset="0"/>
                <a:ea typeface="Open Sans" pitchFamily="2" charset="0"/>
                <a:cs typeface="Open Sans" pitchFamily="2" charset="0"/>
              </a:rPr>
              <a:t>3. ¿Cuáles son las evidencias?</a:t>
            </a:r>
            <a:endParaRPr lang="es-EC" b="1" dirty="0">
              <a:solidFill>
                <a:prstClr val="white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defTabSz="45720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299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s-EC" dirty="0">
                <a:solidFill>
                  <a:prstClr val="white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	</a:t>
            </a:r>
            <a:r>
              <a:rPr lang="es-EC" b="1" dirty="0">
                <a:solidFill>
                  <a:prstClr val="white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E : </a:t>
            </a:r>
            <a:r>
              <a:rPr lang="es-EC" dirty="0">
                <a:solidFill>
                  <a:prstClr val="white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Media muestral de 100 observaciones: 165,2 cm</a:t>
            </a:r>
          </a:p>
          <a:p>
            <a:pPr defTabSz="45720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299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s-EC" dirty="0">
                <a:solidFill>
                  <a:prstClr val="white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(Desviación estándar de la media muestral: 6 / √100 = 0,6 cm)</a:t>
            </a:r>
          </a:p>
          <a:p>
            <a:pPr defTabSz="45720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299" algn="l"/>
                <a:tab pos="5791200" algn="l"/>
                <a:tab pos="6515100" algn="l"/>
                <a:tab pos="7239000" algn="l"/>
                <a:tab pos="7962900" algn="l"/>
              </a:tabLst>
            </a:pPr>
            <a:endParaRPr lang="es-EC" dirty="0">
              <a:solidFill>
                <a:srgbClr val="0000FF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defTabSz="45720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299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s-EC" b="1" dirty="0">
                <a:latin typeface="Open Sans" pitchFamily="2" charset="0"/>
                <a:ea typeface="Open Sans" pitchFamily="2" charset="0"/>
                <a:cs typeface="Open Sans" pitchFamily="2" charset="0"/>
              </a:rPr>
              <a:t>4. Calcular la probabilidad de ver evidencia al menos tan extrema como E,</a:t>
            </a:r>
            <a:r>
              <a:rPr lang="es-EC" b="1" i="1" dirty="0">
                <a:latin typeface="Open Sans" pitchFamily="2" charset="0"/>
                <a:ea typeface="Open Sans" pitchFamily="2" charset="0"/>
                <a:cs typeface="Open Sans" pitchFamily="2" charset="0"/>
              </a:rPr>
              <a:t> si </a:t>
            </a:r>
            <a:r>
              <a:rPr lang="es-EC" b="1" dirty="0">
                <a:latin typeface="Open Sans" pitchFamily="2" charset="0"/>
                <a:ea typeface="Open Sans" pitchFamily="2" charset="0"/>
                <a:cs typeface="Open Sans" pitchFamily="2" charset="0"/>
              </a:rPr>
              <a:t>H</a:t>
            </a:r>
            <a:r>
              <a:rPr lang="es-EC" b="1" baseline="-33000" dirty="0">
                <a:latin typeface="Open Sans" pitchFamily="2" charset="0"/>
                <a:ea typeface="Open Sans" pitchFamily="2" charset="0"/>
                <a:cs typeface="Open Sans" pitchFamily="2" charset="0"/>
              </a:rPr>
              <a:t>0</a:t>
            </a:r>
            <a:r>
              <a:rPr lang="es-EC" b="1" i="1" dirty="0">
                <a:latin typeface="Open Sans" pitchFamily="2" charset="0"/>
                <a:ea typeface="Open Sans" pitchFamily="2" charset="0"/>
                <a:cs typeface="Open Sans" pitchFamily="2" charset="0"/>
              </a:rPr>
              <a:t> es verdadera</a:t>
            </a:r>
            <a:r>
              <a:rPr lang="es-EC" b="1" dirty="0">
                <a:latin typeface="Open Sans" pitchFamily="2" charset="0"/>
                <a:ea typeface="Open Sans" pitchFamily="2" charset="0"/>
                <a:cs typeface="Open Sans" pitchFamily="2" charset="0"/>
              </a:rPr>
              <a:t>. (El "valor p")</a:t>
            </a:r>
            <a:endParaRPr lang="es-EC" b="1" dirty="0">
              <a:solidFill>
                <a:prstClr val="white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defTabSz="45720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299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s-EC" dirty="0">
                <a:solidFill>
                  <a:prstClr val="white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Encontrar probabilidad de ver una media muestral de al menos 165,2 cm</a:t>
            </a:r>
          </a:p>
          <a:p>
            <a:pPr defTabSz="45720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299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s-EC" dirty="0">
                <a:solidFill>
                  <a:prstClr val="white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	</a:t>
            </a:r>
            <a:r>
              <a:rPr lang="es-EC" b="1" i="1" dirty="0">
                <a:solidFill>
                  <a:prstClr val="white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OR</a:t>
            </a:r>
            <a:r>
              <a:rPr lang="es-EC" dirty="0">
                <a:solidFill>
                  <a:prstClr val="white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 de como mucho 160,8 cm.</a:t>
            </a:r>
          </a:p>
          <a:p>
            <a:pPr defTabSz="45720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299" algn="l"/>
                <a:tab pos="5791200" algn="l"/>
                <a:tab pos="6515100" algn="l"/>
                <a:tab pos="7239000" algn="l"/>
                <a:tab pos="7962900" algn="l"/>
              </a:tabLst>
            </a:pPr>
            <a:endParaRPr lang="es-EC" dirty="0">
              <a:solidFill>
                <a:srgbClr val="0000FF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defTabSz="45720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299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s-EC" b="1" dirty="0">
                <a:latin typeface="Open Sans" pitchFamily="2" charset="0"/>
                <a:ea typeface="Open Sans" pitchFamily="2" charset="0"/>
                <a:cs typeface="Open Sans" pitchFamily="2" charset="0"/>
              </a:rPr>
              <a:t>5. Si el valor p es menor que la significancia, rechazar H</a:t>
            </a:r>
            <a:r>
              <a:rPr lang="es-EC" b="1" baseline="-33000" dirty="0">
                <a:latin typeface="Open Sans" pitchFamily="2" charset="0"/>
                <a:ea typeface="Open Sans" pitchFamily="2" charset="0"/>
                <a:cs typeface="Open Sans" pitchFamily="2" charset="0"/>
              </a:rPr>
              <a:t>0 </a:t>
            </a:r>
            <a:r>
              <a:rPr lang="es-EC" b="1" dirty="0">
                <a:latin typeface="Open Sans" pitchFamily="2" charset="0"/>
                <a:ea typeface="Open Sans" pitchFamily="2" charset="0"/>
                <a:cs typeface="Open Sans" pitchFamily="2" charset="0"/>
              </a:rPr>
              <a:t>y aceptar H</a:t>
            </a:r>
            <a:r>
              <a:rPr lang="es-EC" b="1" baseline="-33000" dirty="0">
                <a:latin typeface="Open Sans" pitchFamily="2" charset="0"/>
                <a:ea typeface="Open Sans" pitchFamily="2" charset="0"/>
                <a:cs typeface="Open Sans" pitchFamily="2" charset="0"/>
              </a:rPr>
              <a:t>1</a:t>
            </a:r>
            <a:r>
              <a:rPr lang="es-EC" b="1" dirty="0">
                <a:latin typeface="Open Sans" pitchFamily="2" charset="0"/>
                <a:ea typeface="Open Sans" pitchFamily="2" charset="0"/>
                <a:cs typeface="Open Sans" pitchFamily="2" charset="0"/>
              </a:rPr>
              <a:t>. 	De lo contrario, no hay suficiente evidencia para rechazar H</a:t>
            </a:r>
            <a:r>
              <a:rPr lang="es-EC" b="1" baseline="-33000" dirty="0">
                <a:latin typeface="Open Sans" pitchFamily="2" charset="0"/>
                <a:ea typeface="Open Sans" pitchFamily="2" charset="0"/>
                <a:cs typeface="Open Sans" pitchFamily="2" charset="0"/>
              </a:rPr>
              <a:t>0</a:t>
            </a:r>
            <a:r>
              <a:rPr lang="es-EC" b="1" dirty="0">
                <a:latin typeface="Open Sans" pitchFamily="2" charset="0"/>
                <a:ea typeface="Open Sans" pitchFamily="2" charset="0"/>
                <a:cs typeface="Open Sans" pitchFamily="2" charset="0"/>
              </a:rPr>
              <a:t>.</a:t>
            </a:r>
          </a:p>
          <a:p>
            <a:pPr defTabSz="45720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299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s-EC" b="1" dirty="0">
                <a:latin typeface="Open Sans" pitchFamily="2" charset="0"/>
                <a:ea typeface="Open Sans" pitchFamily="2" charset="0"/>
                <a:cs typeface="Open Sans" pitchFamily="2" charset="0"/>
              </a:rPr>
              <a:t>	</a:t>
            </a:r>
          </a:p>
          <a:p>
            <a:pPr defTabSz="45720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299" algn="l"/>
                <a:tab pos="5791200" algn="l"/>
                <a:tab pos="6515100" algn="l"/>
                <a:tab pos="7239000" algn="l"/>
                <a:tab pos="7962900" algn="l"/>
              </a:tabLst>
            </a:pPr>
            <a:endParaRPr lang="es-EC" dirty="0">
              <a:solidFill>
                <a:srgbClr val="0000FF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87F6589-7C54-FF0A-F9E7-705F7665ACFB}"/>
              </a:ext>
            </a:extLst>
          </p:cNvPr>
          <p:cNvSpPr/>
          <p:nvPr/>
        </p:nvSpPr>
        <p:spPr>
          <a:xfrm>
            <a:off x="765465" y="404907"/>
            <a:ext cx="9144000" cy="1555318"/>
          </a:xfrm>
          <a:prstGeom prst="rect">
            <a:avLst/>
          </a:prstGeom>
          <a:solidFill>
            <a:schemeClr val="accent6">
              <a:alpha val="34000"/>
            </a:schemeClr>
          </a:solidFill>
          <a:ln>
            <a:noFill/>
          </a:ln>
          <a:effectLst>
            <a:softEdge rad="1524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s-EC" dirty="0">
              <a:solidFill>
                <a:prstClr val="white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87082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D8D4B5-B262-3132-AB87-550B5A90BA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66E346-3FF6-F60A-35F9-A4C6490864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dirty="0"/>
              <a:t>Pruebas de hipótesis | Conceptos clave</a:t>
            </a:r>
          </a:p>
        </p:txBody>
      </p:sp>
      <p:sp>
        <p:nvSpPr>
          <p:cNvPr id="3" name="Text Box 1">
            <a:extLst>
              <a:ext uri="{FF2B5EF4-FFF2-40B4-BE49-F238E27FC236}">
                <a16:creationId xmlns:a16="http://schemas.microsoft.com/office/drawing/2014/main" id="{7FD03AC6-629F-853A-EAB3-4AB7C12B45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4577" y="723096"/>
            <a:ext cx="8565776" cy="5067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:p14="http://schemas.microsoft.com/office/powerpoint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14="http://schemas.microsoft.com/office/powerpoint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:p14="http://schemas.microsoft.com/office/powerpoint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55221" rIns="81639" bIns="4082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9pPr>
          </a:lstStyle>
          <a:p>
            <a:pPr defTabSz="45720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299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s-EC" b="1" dirty="0">
                <a:latin typeface="Open Sans" pitchFamily="2" charset="0"/>
                <a:ea typeface="Open Sans" pitchFamily="2" charset="0"/>
                <a:cs typeface="Open Sans" pitchFamily="2" charset="0"/>
              </a:rPr>
              <a:t>1. Exponga tus hipótesis:</a:t>
            </a:r>
          </a:p>
          <a:p>
            <a:pPr defTabSz="45720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299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s-EC" dirty="0">
                <a:solidFill>
                  <a:srgbClr val="0000FF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	</a:t>
            </a:r>
            <a:r>
              <a:rPr lang="es-EC" b="1" dirty="0">
                <a:solidFill>
                  <a:srgbClr val="0000FF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H</a:t>
            </a:r>
            <a:r>
              <a:rPr lang="es-EC" b="1" baseline="-33000" dirty="0">
                <a:solidFill>
                  <a:srgbClr val="0000FF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0</a:t>
            </a:r>
            <a:r>
              <a:rPr lang="es-EC" dirty="0">
                <a:solidFill>
                  <a:srgbClr val="0000FF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 	</a:t>
            </a:r>
            <a:r>
              <a:rPr lang="es-EC" b="1" dirty="0">
                <a:solidFill>
                  <a:srgbClr val="0000FF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:</a:t>
            </a:r>
            <a:r>
              <a:rPr lang="es-EC" dirty="0">
                <a:solidFill>
                  <a:srgbClr val="0000FF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 m = 163 cm</a:t>
            </a:r>
          </a:p>
          <a:p>
            <a:pPr defTabSz="45720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299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s-EC" b="1" dirty="0">
                <a:solidFill>
                  <a:srgbClr val="0000FF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 H</a:t>
            </a:r>
            <a:r>
              <a:rPr lang="es-EC" b="1" baseline="-33000" dirty="0">
                <a:solidFill>
                  <a:srgbClr val="0000FF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1</a:t>
            </a:r>
            <a:r>
              <a:rPr lang="es-EC" dirty="0">
                <a:solidFill>
                  <a:srgbClr val="0000FF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 	</a:t>
            </a:r>
            <a:r>
              <a:rPr lang="es-EC" b="1" dirty="0">
                <a:solidFill>
                  <a:srgbClr val="0000FF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:</a:t>
            </a:r>
            <a:r>
              <a:rPr lang="es-EC" dirty="0">
                <a:solidFill>
                  <a:srgbClr val="0000FF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 m ≠ 163 cm</a:t>
            </a:r>
          </a:p>
          <a:p>
            <a:pPr defTabSz="45720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299" algn="l"/>
                <a:tab pos="5791200" algn="l"/>
                <a:tab pos="6515100" algn="l"/>
                <a:tab pos="7239000" algn="l"/>
                <a:tab pos="7962900" algn="l"/>
              </a:tabLst>
            </a:pPr>
            <a:endParaRPr lang="es-EC" dirty="0">
              <a:solidFill>
                <a:srgbClr val="0000FF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defTabSz="45720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299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s-EC" b="1" dirty="0">
                <a:latin typeface="Open Sans" pitchFamily="2" charset="0"/>
                <a:ea typeface="Open Sans" pitchFamily="2" charset="0"/>
                <a:cs typeface="Open Sans" pitchFamily="2" charset="0"/>
              </a:rPr>
              <a:t>2. Indica tu nivel de importancia:</a:t>
            </a:r>
            <a:endParaRPr lang="es-EC" b="1" dirty="0">
              <a:solidFill>
                <a:prstClr val="white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defTabSz="45720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299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s-EC" b="1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 A = 0,05</a:t>
            </a:r>
          </a:p>
          <a:p>
            <a:pPr defTabSz="45720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299" algn="l"/>
                <a:tab pos="5791200" algn="l"/>
                <a:tab pos="6515100" algn="l"/>
                <a:tab pos="7239000" algn="l"/>
                <a:tab pos="7962900" algn="l"/>
              </a:tabLst>
            </a:pPr>
            <a:endParaRPr lang="es-EC" b="1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defTabSz="45720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299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s-EC" b="1" dirty="0">
                <a:latin typeface="Open Sans" pitchFamily="2" charset="0"/>
                <a:ea typeface="Open Sans" pitchFamily="2" charset="0"/>
                <a:cs typeface="Open Sans" pitchFamily="2" charset="0"/>
              </a:rPr>
              <a:t>3. ¿Cuáles son las evidencias?</a:t>
            </a:r>
            <a:endParaRPr lang="es-EC" b="1" dirty="0">
              <a:solidFill>
                <a:prstClr val="white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defTabSz="45720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299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s-EC" dirty="0">
                <a:solidFill>
                  <a:prstClr val="white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	</a:t>
            </a:r>
            <a:r>
              <a:rPr lang="es-EC" b="1" dirty="0">
                <a:solidFill>
                  <a:prstClr val="white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E : </a:t>
            </a:r>
            <a:r>
              <a:rPr lang="es-EC" dirty="0">
                <a:solidFill>
                  <a:prstClr val="white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Media muestral de 100 observaciones: 165,2 cm</a:t>
            </a:r>
          </a:p>
          <a:p>
            <a:pPr defTabSz="45720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299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s-EC" dirty="0">
                <a:solidFill>
                  <a:prstClr val="white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(Desviación estándar de la media muestral: 6 / √100 = 0,6 cm)</a:t>
            </a:r>
          </a:p>
          <a:p>
            <a:pPr defTabSz="45720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299" algn="l"/>
                <a:tab pos="5791200" algn="l"/>
                <a:tab pos="6515100" algn="l"/>
                <a:tab pos="7239000" algn="l"/>
                <a:tab pos="7962900" algn="l"/>
              </a:tabLst>
            </a:pPr>
            <a:endParaRPr lang="es-EC" dirty="0">
              <a:solidFill>
                <a:srgbClr val="0000FF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defTabSz="45720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299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s-EC" b="1" dirty="0">
                <a:latin typeface="Open Sans" pitchFamily="2" charset="0"/>
                <a:ea typeface="Open Sans" pitchFamily="2" charset="0"/>
                <a:cs typeface="Open Sans" pitchFamily="2" charset="0"/>
              </a:rPr>
              <a:t>4. Calcular la probabilidad de ver evidencia al menos tan extrema como E,</a:t>
            </a:r>
            <a:r>
              <a:rPr lang="es-EC" b="1" i="1" dirty="0">
                <a:latin typeface="Open Sans" pitchFamily="2" charset="0"/>
                <a:ea typeface="Open Sans" pitchFamily="2" charset="0"/>
                <a:cs typeface="Open Sans" pitchFamily="2" charset="0"/>
              </a:rPr>
              <a:t> si </a:t>
            </a:r>
            <a:r>
              <a:rPr lang="es-EC" b="1" dirty="0">
                <a:latin typeface="Open Sans" pitchFamily="2" charset="0"/>
                <a:ea typeface="Open Sans" pitchFamily="2" charset="0"/>
                <a:cs typeface="Open Sans" pitchFamily="2" charset="0"/>
              </a:rPr>
              <a:t>H</a:t>
            </a:r>
            <a:r>
              <a:rPr lang="es-EC" b="1" baseline="-33000" dirty="0">
                <a:latin typeface="Open Sans" pitchFamily="2" charset="0"/>
                <a:ea typeface="Open Sans" pitchFamily="2" charset="0"/>
                <a:cs typeface="Open Sans" pitchFamily="2" charset="0"/>
              </a:rPr>
              <a:t>0</a:t>
            </a:r>
            <a:r>
              <a:rPr lang="es-EC" b="1" i="1" dirty="0">
                <a:latin typeface="Open Sans" pitchFamily="2" charset="0"/>
                <a:ea typeface="Open Sans" pitchFamily="2" charset="0"/>
                <a:cs typeface="Open Sans" pitchFamily="2" charset="0"/>
              </a:rPr>
              <a:t> es verdadera</a:t>
            </a:r>
            <a:r>
              <a:rPr lang="es-EC" b="1" dirty="0">
                <a:latin typeface="Open Sans" pitchFamily="2" charset="0"/>
                <a:ea typeface="Open Sans" pitchFamily="2" charset="0"/>
                <a:cs typeface="Open Sans" pitchFamily="2" charset="0"/>
              </a:rPr>
              <a:t>. (El "valor p")</a:t>
            </a:r>
            <a:endParaRPr lang="es-EC" b="1" dirty="0">
              <a:solidFill>
                <a:prstClr val="white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defTabSz="45720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299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s-EC" dirty="0">
                <a:solidFill>
                  <a:prstClr val="white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Encontrar probabilidad de ver una media muestral de al menos 165,2 cm</a:t>
            </a:r>
          </a:p>
          <a:p>
            <a:pPr defTabSz="45720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299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s-EC" dirty="0">
                <a:solidFill>
                  <a:prstClr val="white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	</a:t>
            </a:r>
            <a:r>
              <a:rPr lang="es-EC" b="1" i="1" dirty="0">
                <a:solidFill>
                  <a:prstClr val="white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OR</a:t>
            </a:r>
            <a:r>
              <a:rPr lang="es-EC" dirty="0">
                <a:solidFill>
                  <a:prstClr val="white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 de como mucho 160,8 cm.</a:t>
            </a:r>
          </a:p>
          <a:p>
            <a:pPr defTabSz="45720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299" algn="l"/>
                <a:tab pos="5791200" algn="l"/>
                <a:tab pos="6515100" algn="l"/>
                <a:tab pos="7239000" algn="l"/>
                <a:tab pos="7962900" algn="l"/>
              </a:tabLst>
            </a:pPr>
            <a:endParaRPr lang="es-EC" dirty="0">
              <a:solidFill>
                <a:srgbClr val="0000FF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defTabSz="45720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299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s-EC" b="1" dirty="0">
                <a:latin typeface="Open Sans" pitchFamily="2" charset="0"/>
                <a:ea typeface="Open Sans" pitchFamily="2" charset="0"/>
                <a:cs typeface="Open Sans" pitchFamily="2" charset="0"/>
              </a:rPr>
              <a:t>5. Si el valor p es menor que la significancia, rechazar H</a:t>
            </a:r>
            <a:r>
              <a:rPr lang="es-EC" b="1" baseline="-33000" dirty="0">
                <a:latin typeface="Open Sans" pitchFamily="2" charset="0"/>
                <a:ea typeface="Open Sans" pitchFamily="2" charset="0"/>
                <a:cs typeface="Open Sans" pitchFamily="2" charset="0"/>
              </a:rPr>
              <a:t>0 </a:t>
            </a:r>
            <a:r>
              <a:rPr lang="es-EC" b="1" dirty="0">
                <a:latin typeface="Open Sans" pitchFamily="2" charset="0"/>
                <a:ea typeface="Open Sans" pitchFamily="2" charset="0"/>
                <a:cs typeface="Open Sans" pitchFamily="2" charset="0"/>
              </a:rPr>
              <a:t>y aceptar H</a:t>
            </a:r>
            <a:r>
              <a:rPr lang="es-EC" b="1" baseline="-33000" dirty="0">
                <a:latin typeface="Open Sans" pitchFamily="2" charset="0"/>
                <a:ea typeface="Open Sans" pitchFamily="2" charset="0"/>
                <a:cs typeface="Open Sans" pitchFamily="2" charset="0"/>
              </a:rPr>
              <a:t>1</a:t>
            </a:r>
            <a:r>
              <a:rPr lang="es-EC" b="1" dirty="0">
                <a:latin typeface="Open Sans" pitchFamily="2" charset="0"/>
                <a:ea typeface="Open Sans" pitchFamily="2" charset="0"/>
                <a:cs typeface="Open Sans" pitchFamily="2" charset="0"/>
              </a:rPr>
              <a:t>. 	De lo contrario, no hay suficiente evidencia para rechazar H</a:t>
            </a:r>
            <a:r>
              <a:rPr lang="es-EC" b="1" baseline="-33000" dirty="0">
                <a:latin typeface="Open Sans" pitchFamily="2" charset="0"/>
                <a:ea typeface="Open Sans" pitchFamily="2" charset="0"/>
                <a:cs typeface="Open Sans" pitchFamily="2" charset="0"/>
              </a:rPr>
              <a:t>0</a:t>
            </a:r>
            <a:r>
              <a:rPr lang="es-EC" b="1" dirty="0">
                <a:latin typeface="Open Sans" pitchFamily="2" charset="0"/>
                <a:ea typeface="Open Sans" pitchFamily="2" charset="0"/>
                <a:cs typeface="Open Sans" pitchFamily="2" charset="0"/>
              </a:rPr>
              <a:t>.</a:t>
            </a:r>
          </a:p>
          <a:p>
            <a:pPr defTabSz="45720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299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s-EC" b="1" dirty="0">
                <a:latin typeface="Open Sans" pitchFamily="2" charset="0"/>
                <a:ea typeface="Open Sans" pitchFamily="2" charset="0"/>
                <a:cs typeface="Open Sans" pitchFamily="2" charset="0"/>
              </a:rPr>
              <a:t>	</a:t>
            </a:r>
          </a:p>
          <a:p>
            <a:pPr defTabSz="45720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299" algn="l"/>
                <a:tab pos="5791200" algn="l"/>
                <a:tab pos="6515100" algn="l"/>
                <a:tab pos="7239000" algn="l"/>
                <a:tab pos="7962900" algn="l"/>
              </a:tabLst>
            </a:pPr>
            <a:endParaRPr lang="es-EC" dirty="0">
              <a:solidFill>
                <a:srgbClr val="0000FF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431FFE1-B448-2413-7D42-C2A537D91DA4}"/>
              </a:ext>
            </a:extLst>
          </p:cNvPr>
          <p:cNvSpPr/>
          <p:nvPr/>
        </p:nvSpPr>
        <p:spPr>
          <a:xfrm>
            <a:off x="765465" y="1456467"/>
            <a:ext cx="9144000" cy="1555318"/>
          </a:xfrm>
          <a:prstGeom prst="rect">
            <a:avLst/>
          </a:prstGeom>
          <a:solidFill>
            <a:schemeClr val="accent6">
              <a:alpha val="34000"/>
            </a:schemeClr>
          </a:solidFill>
          <a:ln>
            <a:noFill/>
          </a:ln>
          <a:effectLst>
            <a:softEdge rad="1524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s-EC" dirty="0">
              <a:solidFill>
                <a:prstClr val="white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15339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5B163E-FBB6-143A-BD75-65B83FD949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189F7-A0DB-4ED3-B86B-2FB2F7792D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dirty="0"/>
              <a:t>Pruebas de hipótesis | Conceptos clave</a:t>
            </a:r>
          </a:p>
        </p:txBody>
      </p:sp>
      <p:sp>
        <p:nvSpPr>
          <p:cNvPr id="3" name="Text Box 1">
            <a:extLst>
              <a:ext uri="{FF2B5EF4-FFF2-40B4-BE49-F238E27FC236}">
                <a16:creationId xmlns:a16="http://schemas.microsoft.com/office/drawing/2014/main" id="{F8300A19-E401-DE91-48E5-BF0F28E950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4577" y="723096"/>
            <a:ext cx="8565776" cy="5067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:p14="http://schemas.microsoft.com/office/powerpoint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14="http://schemas.microsoft.com/office/powerpoint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:p14="http://schemas.microsoft.com/office/powerpoint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55221" rIns="81639" bIns="4082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9pPr>
          </a:lstStyle>
          <a:p>
            <a:pPr defTabSz="45720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299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s-EC" b="1" dirty="0">
                <a:latin typeface="Open Sans" pitchFamily="2" charset="0"/>
                <a:ea typeface="Open Sans" pitchFamily="2" charset="0"/>
                <a:cs typeface="Open Sans" pitchFamily="2" charset="0"/>
              </a:rPr>
              <a:t>1. Exponga tus hipótesis:</a:t>
            </a:r>
          </a:p>
          <a:p>
            <a:pPr defTabSz="45720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299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s-EC" dirty="0">
                <a:solidFill>
                  <a:srgbClr val="0000FF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	</a:t>
            </a:r>
            <a:r>
              <a:rPr lang="es-EC" b="1" dirty="0">
                <a:solidFill>
                  <a:srgbClr val="0000FF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H</a:t>
            </a:r>
            <a:r>
              <a:rPr lang="es-EC" b="1" baseline="-33000" dirty="0">
                <a:solidFill>
                  <a:srgbClr val="0000FF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0</a:t>
            </a:r>
            <a:r>
              <a:rPr lang="es-EC" dirty="0">
                <a:solidFill>
                  <a:srgbClr val="0000FF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 	</a:t>
            </a:r>
            <a:r>
              <a:rPr lang="es-EC" b="1" dirty="0">
                <a:solidFill>
                  <a:srgbClr val="0000FF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:</a:t>
            </a:r>
            <a:r>
              <a:rPr lang="es-EC" dirty="0">
                <a:solidFill>
                  <a:srgbClr val="0000FF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 m = 163 cm</a:t>
            </a:r>
          </a:p>
          <a:p>
            <a:pPr defTabSz="45720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299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s-EC" b="1" dirty="0">
                <a:solidFill>
                  <a:srgbClr val="0000FF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 H</a:t>
            </a:r>
            <a:r>
              <a:rPr lang="es-EC" b="1" baseline="-33000" dirty="0">
                <a:solidFill>
                  <a:srgbClr val="0000FF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1</a:t>
            </a:r>
            <a:r>
              <a:rPr lang="es-EC" dirty="0">
                <a:solidFill>
                  <a:srgbClr val="0000FF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 	</a:t>
            </a:r>
            <a:r>
              <a:rPr lang="es-EC" b="1" dirty="0">
                <a:solidFill>
                  <a:srgbClr val="0000FF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:</a:t>
            </a:r>
            <a:r>
              <a:rPr lang="es-EC" dirty="0">
                <a:solidFill>
                  <a:srgbClr val="0000FF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 m ≠ 163 cm</a:t>
            </a:r>
          </a:p>
          <a:p>
            <a:pPr defTabSz="45720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299" algn="l"/>
                <a:tab pos="5791200" algn="l"/>
                <a:tab pos="6515100" algn="l"/>
                <a:tab pos="7239000" algn="l"/>
                <a:tab pos="7962900" algn="l"/>
              </a:tabLst>
            </a:pPr>
            <a:endParaRPr lang="es-EC" dirty="0">
              <a:solidFill>
                <a:srgbClr val="0000FF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defTabSz="45720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299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s-EC" b="1" dirty="0">
                <a:latin typeface="Open Sans" pitchFamily="2" charset="0"/>
                <a:ea typeface="Open Sans" pitchFamily="2" charset="0"/>
                <a:cs typeface="Open Sans" pitchFamily="2" charset="0"/>
              </a:rPr>
              <a:t>2. Indica tu nivel de importancia:</a:t>
            </a:r>
            <a:endParaRPr lang="es-EC" b="1" dirty="0">
              <a:solidFill>
                <a:prstClr val="white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defTabSz="45720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299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s-EC" b="1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 A = 0,05</a:t>
            </a:r>
          </a:p>
          <a:p>
            <a:pPr defTabSz="45720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299" algn="l"/>
                <a:tab pos="5791200" algn="l"/>
                <a:tab pos="6515100" algn="l"/>
                <a:tab pos="7239000" algn="l"/>
                <a:tab pos="7962900" algn="l"/>
              </a:tabLst>
            </a:pPr>
            <a:endParaRPr lang="es-EC" b="1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defTabSz="45720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299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s-EC" b="1" dirty="0">
                <a:latin typeface="Open Sans" pitchFamily="2" charset="0"/>
                <a:ea typeface="Open Sans" pitchFamily="2" charset="0"/>
                <a:cs typeface="Open Sans" pitchFamily="2" charset="0"/>
              </a:rPr>
              <a:t>3. ¿Cuáles son las evidencias?</a:t>
            </a:r>
            <a:endParaRPr lang="es-EC" b="1" dirty="0">
              <a:solidFill>
                <a:prstClr val="white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defTabSz="45720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299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s-EC" b="1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	E : Media muestral de 100 observaciones: 165,2 cm</a:t>
            </a:r>
          </a:p>
          <a:p>
            <a:pPr defTabSz="45720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299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s-EC" b="1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(Desviación estándar de la media muestral: 6 / √100 = 0,6 cm)</a:t>
            </a:r>
          </a:p>
          <a:p>
            <a:pPr defTabSz="45720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299" algn="l"/>
                <a:tab pos="5791200" algn="l"/>
                <a:tab pos="6515100" algn="l"/>
                <a:tab pos="7239000" algn="l"/>
                <a:tab pos="7962900" algn="l"/>
              </a:tabLst>
            </a:pPr>
            <a:endParaRPr lang="es-EC" dirty="0">
              <a:solidFill>
                <a:srgbClr val="0000FF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defTabSz="45720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299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s-EC" b="1" dirty="0">
                <a:latin typeface="Open Sans" pitchFamily="2" charset="0"/>
                <a:ea typeface="Open Sans" pitchFamily="2" charset="0"/>
                <a:cs typeface="Open Sans" pitchFamily="2" charset="0"/>
              </a:rPr>
              <a:t>4. Calcular la probabilidad de ver evidencia al menos tan extrema como E,</a:t>
            </a:r>
            <a:r>
              <a:rPr lang="es-EC" b="1" i="1" dirty="0">
                <a:latin typeface="Open Sans" pitchFamily="2" charset="0"/>
                <a:ea typeface="Open Sans" pitchFamily="2" charset="0"/>
                <a:cs typeface="Open Sans" pitchFamily="2" charset="0"/>
              </a:rPr>
              <a:t> si </a:t>
            </a:r>
            <a:r>
              <a:rPr lang="es-EC" b="1" dirty="0">
                <a:latin typeface="Open Sans" pitchFamily="2" charset="0"/>
                <a:ea typeface="Open Sans" pitchFamily="2" charset="0"/>
                <a:cs typeface="Open Sans" pitchFamily="2" charset="0"/>
              </a:rPr>
              <a:t>H</a:t>
            </a:r>
            <a:r>
              <a:rPr lang="es-EC" b="1" baseline="-33000" dirty="0">
                <a:latin typeface="Open Sans" pitchFamily="2" charset="0"/>
                <a:ea typeface="Open Sans" pitchFamily="2" charset="0"/>
                <a:cs typeface="Open Sans" pitchFamily="2" charset="0"/>
              </a:rPr>
              <a:t>0</a:t>
            </a:r>
            <a:r>
              <a:rPr lang="es-EC" b="1" i="1" dirty="0">
                <a:latin typeface="Open Sans" pitchFamily="2" charset="0"/>
                <a:ea typeface="Open Sans" pitchFamily="2" charset="0"/>
                <a:cs typeface="Open Sans" pitchFamily="2" charset="0"/>
              </a:rPr>
              <a:t> es verdadera</a:t>
            </a:r>
            <a:r>
              <a:rPr lang="es-EC" b="1" dirty="0">
                <a:latin typeface="Open Sans" pitchFamily="2" charset="0"/>
                <a:ea typeface="Open Sans" pitchFamily="2" charset="0"/>
                <a:cs typeface="Open Sans" pitchFamily="2" charset="0"/>
              </a:rPr>
              <a:t>. (El "valor p")</a:t>
            </a:r>
            <a:endParaRPr lang="es-EC" b="1" dirty="0">
              <a:solidFill>
                <a:prstClr val="white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defTabSz="45720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299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s-EC" dirty="0">
                <a:solidFill>
                  <a:prstClr val="white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Encontrar probabilidad de ver una media muestral de al menos 165,2 cm</a:t>
            </a:r>
          </a:p>
          <a:p>
            <a:pPr defTabSz="45720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299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s-EC" dirty="0">
                <a:solidFill>
                  <a:prstClr val="white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	</a:t>
            </a:r>
            <a:r>
              <a:rPr lang="es-EC" b="1" i="1" dirty="0">
                <a:solidFill>
                  <a:prstClr val="white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OR</a:t>
            </a:r>
            <a:r>
              <a:rPr lang="es-EC" dirty="0">
                <a:solidFill>
                  <a:prstClr val="white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 de como mucho 160,8 cm.</a:t>
            </a:r>
          </a:p>
          <a:p>
            <a:pPr defTabSz="45720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299" algn="l"/>
                <a:tab pos="5791200" algn="l"/>
                <a:tab pos="6515100" algn="l"/>
                <a:tab pos="7239000" algn="l"/>
                <a:tab pos="7962900" algn="l"/>
              </a:tabLst>
            </a:pPr>
            <a:endParaRPr lang="es-EC" dirty="0">
              <a:solidFill>
                <a:srgbClr val="0000FF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defTabSz="45720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299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s-EC" b="1" dirty="0">
                <a:latin typeface="Open Sans" pitchFamily="2" charset="0"/>
                <a:ea typeface="Open Sans" pitchFamily="2" charset="0"/>
                <a:cs typeface="Open Sans" pitchFamily="2" charset="0"/>
              </a:rPr>
              <a:t>5. Si el valor p es menor que la significancia, rechazar H</a:t>
            </a:r>
            <a:r>
              <a:rPr lang="es-EC" b="1" baseline="-33000" dirty="0">
                <a:latin typeface="Open Sans" pitchFamily="2" charset="0"/>
                <a:ea typeface="Open Sans" pitchFamily="2" charset="0"/>
                <a:cs typeface="Open Sans" pitchFamily="2" charset="0"/>
              </a:rPr>
              <a:t>0 </a:t>
            </a:r>
            <a:r>
              <a:rPr lang="es-EC" b="1" dirty="0">
                <a:latin typeface="Open Sans" pitchFamily="2" charset="0"/>
                <a:ea typeface="Open Sans" pitchFamily="2" charset="0"/>
                <a:cs typeface="Open Sans" pitchFamily="2" charset="0"/>
              </a:rPr>
              <a:t>y aceptar H</a:t>
            </a:r>
            <a:r>
              <a:rPr lang="es-EC" b="1" baseline="-33000" dirty="0">
                <a:latin typeface="Open Sans" pitchFamily="2" charset="0"/>
                <a:ea typeface="Open Sans" pitchFamily="2" charset="0"/>
                <a:cs typeface="Open Sans" pitchFamily="2" charset="0"/>
              </a:rPr>
              <a:t>1</a:t>
            </a:r>
            <a:r>
              <a:rPr lang="es-EC" b="1" dirty="0">
                <a:latin typeface="Open Sans" pitchFamily="2" charset="0"/>
                <a:ea typeface="Open Sans" pitchFamily="2" charset="0"/>
                <a:cs typeface="Open Sans" pitchFamily="2" charset="0"/>
              </a:rPr>
              <a:t>. 	De lo contrario, no hay suficiente evidencia para rechazar H</a:t>
            </a:r>
            <a:r>
              <a:rPr lang="es-EC" b="1" baseline="-33000" dirty="0">
                <a:latin typeface="Open Sans" pitchFamily="2" charset="0"/>
                <a:ea typeface="Open Sans" pitchFamily="2" charset="0"/>
                <a:cs typeface="Open Sans" pitchFamily="2" charset="0"/>
              </a:rPr>
              <a:t>0</a:t>
            </a:r>
            <a:r>
              <a:rPr lang="es-EC" b="1" dirty="0">
                <a:latin typeface="Open Sans" pitchFamily="2" charset="0"/>
                <a:ea typeface="Open Sans" pitchFamily="2" charset="0"/>
                <a:cs typeface="Open Sans" pitchFamily="2" charset="0"/>
              </a:rPr>
              <a:t>.</a:t>
            </a:r>
          </a:p>
          <a:p>
            <a:pPr defTabSz="45720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299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s-EC" b="1" dirty="0">
                <a:latin typeface="Open Sans" pitchFamily="2" charset="0"/>
                <a:ea typeface="Open Sans" pitchFamily="2" charset="0"/>
                <a:cs typeface="Open Sans" pitchFamily="2" charset="0"/>
              </a:rPr>
              <a:t>	</a:t>
            </a:r>
          </a:p>
          <a:p>
            <a:pPr defTabSz="45720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299" algn="l"/>
                <a:tab pos="5791200" algn="l"/>
                <a:tab pos="6515100" algn="l"/>
                <a:tab pos="7239000" algn="l"/>
                <a:tab pos="7962900" algn="l"/>
              </a:tabLst>
            </a:pPr>
            <a:endParaRPr lang="es-EC" dirty="0">
              <a:solidFill>
                <a:srgbClr val="0000FF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5201B9E-E091-5748-5E55-0567829F6101}"/>
              </a:ext>
            </a:extLst>
          </p:cNvPr>
          <p:cNvSpPr/>
          <p:nvPr/>
        </p:nvSpPr>
        <p:spPr>
          <a:xfrm>
            <a:off x="765465" y="2509863"/>
            <a:ext cx="9144000" cy="1555318"/>
          </a:xfrm>
          <a:prstGeom prst="rect">
            <a:avLst/>
          </a:prstGeom>
          <a:solidFill>
            <a:schemeClr val="accent6">
              <a:alpha val="34000"/>
            </a:schemeClr>
          </a:solidFill>
          <a:ln>
            <a:noFill/>
          </a:ln>
          <a:effectLst>
            <a:softEdge rad="1524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s-EC" dirty="0">
              <a:solidFill>
                <a:prstClr val="white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42972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53BB3A-ADD2-8434-16D4-96AA941508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D3C9D-D025-323C-8983-A2C111914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dirty="0"/>
              <a:t>Pruebas de hipótesis | Conceptos clave</a:t>
            </a:r>
          </a:p>
        </p:txBody>
      </p:sp>
      <p:sp>
        <p:nvSpPr>
          <p:cNvPr id="3" name="Text Box 1">
            <a:extLst>
              <a:ext uri="{FF2B5EF4-FFF2-40B4-BE49-F238E27FC236}">
                <a16:creationId xmlns:a16="http://schemas.microsoft.com/office/drawing/2014/main" id="{F32D6D62-742E-8452-E7B9-CB4FDC77C2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4577" y="723096"/>
            <a:ext cx="8565776" cy="5067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:p14="http://schemas.microsoft.com/office/powerpoint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14="http://schemas.microsoft.com/office/powerpoint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:p14="http://schemas.microsoft.com/office/powerpoint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55221" rIns="81639" bIns="4082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9pPr>
          </a:lstStyle>
          <a:p>
            <a:pPr defTabSz="45720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299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s-EC" b="1" dirty="0">
                <a:latin typeface="Open Sans" pitchFamily="2" charset="0"/>
                <a:ea typeface="Open Sans" pitchFamily="2" charset="0"/>
                <a:cs typeface="Open Sans" pitchFamily="2" charset="0"/>
              </a:rPr>
              <a:t>1. Exponga tus hipótesis:</a:t>
            </a:r>
          </a:p>
          <a:p>
            <a:pPr defTabSz="45720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299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s-EC" dirty="0">
                <a:solidFill>
                  <a:srgbClr val="0000FF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	</a:t>
            </a:r>
            <a:r>
              <a:rPr lang="es-EC" b="1" dirty="0">
                <a:solidFill>
                  <a:srgbClr val="0000FF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H</a:t>
            </a:r>
            <a:r>
              <a:rPr lang="es-EC" b="1" baseline="-33000" dirty="0">
                <a:solidFill>
                  <a:srgbClr val="0000FF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0</a:t>
            </a:r>
            <a:r>
              <a:rPr lang="es-EC" dirty="0">
                <a:solidFill>
                  <a:srgbClr val="0000FF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 	</a:t>
            </a:r>
            <a:r>
              <a:rPr lang="es-EC" b="1" dirty="0">
                <a:solidFill>
                  <a:srgbClr val="0000FF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:</a:t>
            </a:r>
            <a:r>
              <a:rPr lang="es-EC" dirty="0">
                <a:solidFill>
                  <a:srgbClr val="0000FF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 m = 163 cm</a:t>
            </a:r>
          </a:p>
          <a:p>
            <a:pPr defTabSz="45720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299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s-EC" b="1" dirty="0">
                <a:solidFill>
                  <a:srgbClr val="0000FF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 H</a:t>
            </a:r>
            <a:r>
              <a:rPr lang="es-EC" b="1" baseline="-33000" dirty="0">
                <a:solidFill>
                  <a:srgbClr val="0000FF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1</a:t>
            </a:r>
            <a:r>
              <a:rPr lang="es-EC" dirty="0">
                <a:solidFill>
                  <a:srgbClr val="0000FF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 	</a:t>
            </a:r>
            <a:r>
              <a:rPr lang="es-EC" b="1" dirty="0">
                <a:solidFill>
                  <a:srgbClr val="0000FF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:</a:t>
            </a:r>
            <a:r>
              <a:rPr lang="es-EC" dirty="0">
                <a:solidFill>
                  <a:srgbClr val="0000FF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 m ≠ 163 cm</a:t>
            </a:r>
          </a:p>
          <a:p>
            <a:pPr defTabSz="45720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299" algn="l"/>
                <a:tab pos="5791200" algn="l"/>
                <a:tab pos="6515100" algn="l"/>
                <a:tab pos="7239000" algn="l"/>
                <a:tab pos="7962900" algn="l"/>
              </a:tabLst>
            </a:pPr>
            <a:endParaRPr lang="es-EC" dirty="0">
              <a:solidFill>
                <a:srgbClr val="0000FF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defTabSz="45720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299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s-EC" b="1" dirty="0">
                <a:latin typeface="Open Sans" pitchFamily="2" charset="0"/>
                <a:ea typeface="Open Sans" pitchFamily="2" charset="0"/>
                <a:cs typeface="Open Sans" pitchFamily="2" charset="0"/>
              </a:rPr>
              <a:t>2. Indica tu nivel de importancia:</a:t>
            </a:r>
            <a:endParaRPr lang="es-EC" b="1" dirty="0">
              <a:solidFill>
                <a:prstClr val="white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defTabSz="45720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299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s-EC" b="1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 A = 0,05</a:t>
            </a:r>
          </a:p>
          <a:p>
            <a:pPr defTabSz="45720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299" algn="l"/>
                <a:tab pos="5791200" algn="l"/>
                <a:tab pos="6515100" algn="l"/>
                <a:tab pos="7239000" algn="l"/>
                <a:tab pos="7962900" algn="l"/>
              </a:tabLst>
            </a:pPr>
            <a:endParaRPr lang="es-EC" b="1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defTabSz="45720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299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s-EC" b="1" dirty="0">
                <a:latin typeface="Open Sans" pitchFamily="2" charset="0"/>
                <a:ea typeface="Open Sans" pitchFamily="2" charset="0"/>
                <a:cs typeface="Open Sans" pitchFamily="2" charset="0"/>
              </a:rPr>
              <a:t>3. ¿Cuáles son las evidencias?</a:t>
            </a:r>
            <a:endParaRPr lang="es-EC" b="1" dirty="0">
              <a:solidFill>
                <a:prstClr val="white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defTabSz="45720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299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s-EC" b="1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	E : Media muestral de 100 observaciones: 165,2 cm</a:t>
            </a:r>
          </a:p>
          <a:p>
            <a:pPr defTabSz="45720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299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s-EC" b="1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(Desviación estándar de la media muestral: 6 / √100 = 0,6 cm)</a:t>
            </a:r>
          </a:p>
          <a:p>
            <a:pPr defTabSz="45720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299" algn="l"/>
                <a:tab pos="5791200" algn="l"/>
                <a:tab pos="6515100" algn="l"/>
                <a:tab pos="7239000" algn="l"/>
                <a:tab pos="7962900" algn="l"/>
              </a:tabLst>
            </a:pPr>
            <a:endParaRPr lang="es-EC" dirty="0">
              <a:solidFill>
                <a:srgbClr val="0000FF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defTabSz="45720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299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s-EC" b="1" dirty="0">
                <a:latin typeface="Open Sans" pitchFamily="2" charset="0"/>
                <a:ea typeface="Open Sans" pitchFamily="2" charset="0"/>
                <a:cs typeface="Open Sans" pitchFamily="2" charset="0"/>
              </a:rPr>
              <a:t>4. Calcular la probabilidad de ver evidencia al menos tan extrema como E,</a:t>
            </a:r>
            <a:r>
              <a:rPr lang="es-EC" b="1" i="1" dirty="0">
                <a:latin typeface="Open Sans" pitchFamily="2" charset="0"/>
                <a:ea typeface="Open Sans" pitchFamily="2" charset="0"/>
                <a:cs typeface="Open Sans" pitchFamily="2" charset="0"/>
              </a:rPr>
              <a:t> si </a:t>
            </a:r>
            <a:r>
              <a:rPr lang="es-EC" b="1" dirty="0">
                <a:latin typeface="Open Sans" pitchFamily="2" charset="0"/>
                <a:ea typeface="Open Sans" pitchFamily="2" charset="0"/>
                <a:cs typeface="Open Sans" pitchFamily="2" charset="0"/>
              </a:rPr>
              <a:t>H</a:t>
            </a:r>
            <a:r>
              <a:rPr lang="es-EC" b="1" baseline="-33000" dirty="0">
                <a:latin typeface="Open Sans" pitchFamily="2" charset="0"/>
                <a:ea typeface="Open Sans" pitchFamily="2" charset="0"/>
                <a:cs typeface="Open Sans" pitchFamily="2" charset="0"/>
              </a:rPr>
              <a:t>0</a:t>
            </a:r>
            <a:r>
              <a:rPr lang="es-EC" b="1" i="1" dirty="0">
                <a:latin typeface="Open Sans" pitchFamily="2" charset="0"/>
                <a:ea typeface="Open Sans" pitchFamily="2" charset="0"/>
                <a:cs typeface="Open Sans" pitchFamily="2" charset="0"/>
              </a:rPr>
              <a:t> es verdadera</a:t>
            </a:r>
            <a:r>
              <a:rPr lang="es-EC" b="1" dirty="0">
                <a:latin typeface="Open Sans" pitchFamily="2" charset="0"/>
                <a:ea typeface="Open Sans" pitchFamily="2" charset="0"/>
                <a:cs typeface="Open Sans" pitchFamily="2" charset="0"/>
              </a:rPr>
              <a:t>. (El "valor p")</a:t>
            </a:r>
            <a:endParaRPr lang="es-EC" b="1" dirty="0">
              <a:solidFill>
                <a:prstClr val="white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defTabSz="45720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299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s-EC" b="1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Encontrar probabilidad de ver una media muestral de al menos 165,2 cm o mas</a:t>
            </a:r>
          </a:p>
          <a:p>
            <a:pPr defTabSz="45720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299" algn="l"/>
                <a:tab pos="5791200" algn="l"/>
                <a:tab pos="6515100" algn="l"/>
                <a:tab pos="7239000" algn="l"/>
                <a:tab pos="7962900" algn="l"/>
              </a:tabLst>
            </a:pPr>
            <a:endParaRPr lang="es-EC" dirty="0">
              <a:solidFill>
                <a:srgbClr val="0000FF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defTabSz="45720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299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s-EC" b="1" dirty="0">
                <a:latin typeface="Open Sans" pitchFamily="2" charset="0"/>
                <a:ea typeface="Open Sans" pitchFamily="2" charset="0"/>
                <a:cs typeface="Open Sans" pitchFamily="2" charset="0"/>
              </a:rPr>
              <a:t>5. Si el valor p es menor que la significancia, rechazar H</a:t>
            </a:r>
            <a:r>
              <a:rPr lang="es-EC" b="1" baseline="-33000" dirty="0">
                <a:latin typeface="Open Sans" pitchFamily="2" charset="0"/>
                <a:ea typeface="Open Sans" pitchFamily="2" charset="0"/>
                <a:cs typeface="Open Sans" pitchFamily="2" charset="0"/>
              </a:rPr>
              <a:t>0 </a:t>
            </a:r>
            <a:r>
              <a:rPr lang="es-EC" b="1" dirty="0">
                <a:latin typeface="Open Sans" pitchFamily="2" charset="0"/>
                <a:ea typeface="Open Sans" pitchFamily="2" charset="0"/>
                <a:cs typeface="Open Sans" pitchFamily="2" charset="0"/>
              </a:rPr>
              <a:t>y aceptar H</a:t>
            </a:r>
            <a:r>
              <a:rPr lang="es-EC" b="1" baseline="-33000" dirty="0">
                <a:latin typeface="Open Sans" pitchFamily="2" charset="0"/>
                <a:ea typeface="Open Sans" pitchFamily="2" charset="0"/>
                <a:cs typeface="Open Sans" pitchFamily="2" charset="0"/>
              </a:rPr>
              <a:t>1</a:t>
            </a:r>
            <a:r>
              <a:rPr lang="es-EC" b="1" dirty="0">
                <a:latin typeface="Open Sans" pitchFamily="2" charset="0"/>
                <a:ea typeface="Open Sans" pitchFamily="2" charset="0"/>
                <a:cs typeface="Open Sans" pitchFamily="2" charset="0"/>
              </a:rPr>
              <a:t>. 	De lo contrario, no hay suficiente evidencia para rechazar H</a:t>
            </a:r>
            <a:r>
              <a:rPr lang="es-EC" b="1" baseline="-33000" dirty="0">
                <a:latin typeface="Open Sans" pitchFamily="2" charset="0"/>
                <a:ea typeface="Open Sans" pitchFamily="2" charset="0"/>
                <a:cs typeface="Open Sans" pitchFamily="2" charset="0"/>
              </a:rPr>
              <a:t>0</a:t>
            </a:r>
            <a:r>
              <a:rPr lang="es-EC" b="1" dirty="0">
                <a:latin typeface="Open Sans" pitchFamily="2" charset="0"/>
                <a:ea typeface="Open Sans" pitchFamily="2" charset="0"/>
                <a:cs typeface="Open Sans" pitchFamily="2" charset="0"/>
              </a:rPr>
              <a:t>.</a:t>
            </a:r>
          </a:p>
          <a:p>
            <a:pPr defTabSz="45720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299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s-EC" b="1" dirty="0">
                <a:latin typeface="Open Sans" pitchFamily="2" charset="0"/>
                <a:ea typeface="Open Sans" pitchFamily="2" charset="0"/>
                <a:cs typeface="Open Sans" pitchFamily="2" charset="0"/>
              </a:rPr>
              <a:t>	</a:t>
            </a:r>
          </a:p>
          <a:p>
            <a:pPr defTabSz="45720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299" algn="l"/>
                <a:tab pos="5791200" algn="l"/>
                <a:tab pos="6515100" algn="l"/>
                <a:tab pos="7239000" algn="l"/>
                <a:tab pos="7962900" algn="l"/>
              </a:tabLst>
            </a:pPr>
            <a:endParaRPr lang="es-EC" dirty="0">
              <a:solidFill>
                <a:srgbClr val="0000FF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15195BD-732F-3ADA-4182-D2A5AC8D39FA}"/>
              </a:ext>
            </a:extLst>
          </p:cNvPr>
          <p:cNvSpPr/>
          <p:nvPr/>
        </p:nvSpPr>
        <p:spPr>
          <a:xfrm>
            <a:off x="765465" y="3820503"/>
            <a:ext cx="9144000" cy="1555318"/>
          </a:xfrm>
          <a:prstGeom prst="rect">
            <a:avLst/>
          </a:prstGeom>
          <a:solidFill>
            <a:schemeClr val="accent6">
              <a:alpha val="34000"/>
            </a:schemeClr>
          </a:solidFill>
          <a:ln>
            <a:noFill/>
          </a:ln>
          <a:effectLst>
            <a:softEdge rad="1524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s-EC" dirty="0">
              <a:solidFill>
                <a:prstClr val="white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315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FFC571-B7C6-5433-BC1D-C1F0BE5EA3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0C094F-2173-C3B7-4CB4-AC5BA9D0E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dirty="0"/>
              <a:t>Pruebas de hipótesis | Conceptos clave</a:t>
            </a:r>
          </a:p>
        </p:txBody>
      </p:sp>
      <p:sp>
        <p:nvSpPr>
          <p:cNvPr id="3" name="Text Box 1">
            <a:extLst>
              <a:ext uri="{FF2B5EF4-FFF2-40B4-BE49-F238E27FC236}">
                <a16:creationId xmlns:a16="http://schemas.microsoft.com/office/drawing/2014/main" id="{3FDE3DC9-6DC4-0888-32DA-B506F8E657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54577" y="723096"/>
            <a:ext cx="8565776" cy="50678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:p14="http://schemas.microsoft.com/office/powerpoint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14="http://schemas.microsoft.com/office/powerpoint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:p14="http://schemas.microsoft.com/office/powerpoint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55221" rIns="81639" bIns="4082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9pPr>
          </a:lstStyle>
          <a:p>
            <a:pPr defTabSz="45720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299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s-EC" b="1" dirty="0">
                <a:latin typeface="Open Sans" pitchFamily="2" charset="0"/>
                <a:ea typeface="Open Sans" pitchFamily="2" charset="0"/>
                <a:cs typeface="Open Sans" pitchFamily="2" charset="0"/>
              </a:rPr>
              <a:t>1. Exponga tus hipótesis:</a:t>
            </a:r>
          </a:p>
          <a:p>
            <a:pPr defTabSz="45720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299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s-EC" dirty="0">
                <a:solidFill>
                  <a:srgbClr val="0000FF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	</a:t>
            </a:r>
            <a:r>
              <a:rPr lang="es-EC" b="1" dirty="0">
                <a:solidFill>
                  <a:srgbClr val="0000FF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H</a:t>
            </a:r>
            <a:r>
              <a:rPr lang="es-EC" b="1" baseline="-33000" dirty="0">
                <a:solidFill>
                  <a:srgbClr val="0000FF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0</a:t>
            </a:r>
            <a:r>
              <a:rPr lang="es-EC" dirty="0">
                <a:solidFill>
                  <a:srgbClr val="0000FF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 	</a:t>
            </a:r>
            <a:r>
              <a:rPr lang="es-EC" b="1" dirty="0">
                <a:solidFill>
                  <a:srgbClr val="0000FF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:</a:t>
            </a:r>
            <a:r>
              <a:rPr lang="es-EC" dirty="0">
                <a:solidFill>
                  <a:srgbClr val="0000FF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 m = 163 cm</a:t>
            </a:r>
          </a:p>
          <a:p>
            <a:pPr defTabSz="45720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299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s-EC" b="1" dirty="0">
                <a:solidFill>
                  <a:srgbClr val="0000FF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 H</a:t>
            </a:r>
            <a:r>
              <a:rPr lang="es-EC" b="1" baseline="-33000" dirty="0">
                <a:solidFill>
                  <a:srgbClr val="0000FF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1</a:t>
            </a:r>
            <a:r>
              <a:rPr lang="es-EC" dirty="0">
                <a:solidFill>
                  <a:srgbClr val="0000FF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 	</a:t>
            </a:r>
            <a:r>
              <a:rPr lang="es-EC" b="1" dirty="0">
                <a:solidFill>
                  <a:srgbClr val="0000FF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:</a:t>
            </a:r>
            <a:r>
              <a:rPr lang="es-EC" dirty="0">
                <a:solidFill>
                  <a:srgbClr val="0000FF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 m ≠ 163 cm</a:t>
            </a:r>
          </a:p>
          <a:p>
            <a:pPr defTabSz="45720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299" algn="l"/>
                <a:tab pos="5791200" algn="l"/>
                <a:tab pos="6515100" algn="l"/>
                <a:tab pos="7239000" algn="l"/>
                <a:tab pos="7962900" algn="l"/>
              </a:tabLst>
            </a:pPr>
            <a:endParaRPr lang="es-EC" dirty="0">
              <a:solidFill>
                <a:srgbClr val="0000FF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defTabSz="45720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299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s-EC" b="1" dirty="0">
                <a:latin typeface="Open Sans" pitchFamily="2" charset="0"/>
                <a:ea typeface="Open Sans" pitchFamily="2" charset="0"/>
                <a:cs typeface="Open Sans" pitchFamily="2" charset="0"/>
              </a:rPr>
              <a:t>2. Indica tu nivel de importancia:</a:t>
            </a:r>
            <a:endParaRPr lang="es-EC" b="1" dirty="0">
              <a:solidFill>
                <a:prstClr val="white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defTabSz="45720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299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s-EC" b="1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 A = 0,05</a:t>
            </a:r>
          </a:p>
          <a:p>
            <a:pPr defTabSz="45720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299" algn="l"/>
                <a:tab pos="5791200" algn="l"/>
                <a:tab pos="6515100" algn="l"/>
                <a:tab pos="7239000" algn="l"/>
                <a:tab pos="7962900" algn="l"/>
              </a:tabLst>
            </a:pPr>
            <a:endParaRPr lang="es-EC" b="1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defTabSz="45720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299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s-EC" b="1" dirty="0">
                <a:latin typeface="Open Sans" pitchFamily="2" charset="0"/>
                <a:ea typeface="Open Sans" pitchFamily="2" charset="0"/>
                <a:cs typeface="Open Sans" pitchFamily="2" charset="0"/>
              </a:rPr>
              <a:t>3. ¿Cuáles son las evidencias?</a:t>
            </a:r>
            <a:endParaRPr lang="es-EC" b="1" dirty="0">
              <a:solidFill>
                <a:prstClr val="white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defTabSz="45720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299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s-EC" b="1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	E : Media muestral de 100 observaciones: 165,2 cm</a:t>
            </a:r>
          </a:p>
          <a:p>
            <a:pPr defTabSz="45720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299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s-EC" b="1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(Desviación estándar de la media muestral: 6 / √100 = 0,6 cm)</a:t>
            </a:r>
          </a:p>
          <a:p>
            <a:pPr defTabSz="45720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299" algn="l"/>
                <a:tab pos="5791200" algn="l"/>
                <a:tab pos="6515100" algn="l"/>
                <a:tab pos="7239000" algn="l"/>
                <a:tab pos="7962900" algn="l"/>
              </a:tabLst>
            </a:pPr>
            <a:endParaRPr lang="es-EC" dirty="0">
              <a:solidFill>
                <a:srgbClr val="0000FF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defTabSz="45720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299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s-EC" b="1" dirty="0">
                <a:latin typeface="Open Sans" pitchFamily="2" charset="0"/>
                <a:ea typeface="Open Sans" pitchFamily="2" charset="0"/>
                <a:cs typeface="Open Sans" pitchFamily="2" charset="0"/>
              </a:rPr>
              <a:t>4. Calcular la probabilidad de ver evidencia al menos tan extrema como E,</a:t>
            </a:r>
            <a:r>
              <a:rPr lang="es-EC" b="1" i="1" dirty="0">
                <a:latin typeface="Open Sans" pitchFamily="2" charset="0"/>
                <a:ea typeface="Open Sans" pitchFamily="2" charset="0"/>
                <a:cs typeface="Open Sans" pitchFamily="2" charset="0"/>
              </a:rPr>
              <a:t> si </a:t>
            </a:r>
            <a:r>
              <a:rPr lang="es-EC" b="1" dirty="0">
                <a:latin typeface="Open Sans" pitchFamily="2" charset="0"/>
                <a:ea typeface="Open Sans" pitchFamily="2" charset="0"/>
                <a:cs typeface="Open Sans" pitchFamily="2" charset="0"/>
              </a:rPr>
              <a:t>H</a:t>
            </a:r>
            <a:r>
              <a:rPr lang="es-EC" b="1" baseline="-33000" dirty="0">
                <a:latin typeface="Open Sans" pitchFamily="2" charset="0"/>
                <a:ea typeface="Open Sans" pitchFamily="2" charset="0"/>
                <a:cs typeface="Open Sans" pitchFamily="2" charset="0"/>
              </a:rPr>
              <a:t>0</a:t>
            </a:r>
            <a:r>
              <a:rPr lang="es-EC" b="1" i="1" dirty="0">
                <a:latin typeface="Open Sans" pitchFamily="2" charset="0"/>
                <a:ea typeface="Open Sans" pitchFamily="2" charset="0"/>
                <a:cs typeface="Open Sans" pitchFamily="2" charset="0"/>
              </a:rPr>
              <a:t> es verdadera</a:t>
            </a:r>
            <a:r>
              <a:rPr lang="es-EC" b="1" dirty="0">
                <a:latin typeface="Open Sans" pitchFamily="2" charset="0"/>
                <a:ea typeface="Open Sans" pitchFamily="2" charset="0"/>
                <a:cs typeface="Open Sans" pitchFamily="2" charset="0"/>
              </a:rPr>
              <a:t>. (El "valor p")</a:t>
            </a:r>
            <a:endParaRPr lang="es-EC" b="1" dirty="0">
              <a:solidFill>
                <a:prstClr val="white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defTabSz="45720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299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s-EC" b="1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Encontrar probabilidad de ver una media muestral de al menos 165,2 cm o mas</a:t>
            </a:r>
          </a:p>
          <a:p>
            <a:pPr defTabSz="45720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299" algn="l"/>
                <a:tab pos="5791200" algn="l"/>
                <a:tab pos="6515100" algn="l"/>
                <a:tab pos="7239000" algn="l"/>
                <a:tab pos="7962900" algn="l"/>
              </a:tabLst>
            </a:pPr>
            <a:endParaRPr lang="es-EC" dirty="0">
              <a:solidFill>
                <a:srgbClr val="0000FF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defTabSz="45720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299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s-EC" b="1" dirty="0">
                <a:latin typeface="Open Sans" pitchFamily="2" charset="0"/>
                <a:ea typeface="Open Sans" pitchFamily="2" charset="0"/>
                <a:cs typeface="Open Sans" pitchFamily="2" charset="0"/>
              </a:rPr>
              <a:t>5. Si el valor p es menor que la significancia, rechazar H</a:t>
            </a:r>
            <a:r>
              <a:rPr lang="es-EC" b="1" baseline="-33000" dirty="0">
                <a:latin typeface="Open Sans" pitchFamily="2" charset="0"/>
                <a:ea typeface="Open Sans" pitchFamily="2" charset="0"/>
                <a:cs typeface="Open Sans" pitchFamily="2" charset="0"/>
              </a:rPr>
              <a:t>0 </a:t>
            </a:r>
            <a:r>
              <a:rPr lang="es-EC" b="1" dirty="0">
                <a:latin typeface="Open Sans" pitchFamily="2" charset="0"/>
                <a:ea typeface="Open Sans" pitchFamily="2" charset="0"/>
                <a:cs typeface="Open Sans" pitchFamily="2" charset="0"/>
              </a:rPr>
              <a:t>y aceptar H</a:t>
            </a:r>
            <a:r>
              <a:rPr lang="es-EC" b="1" baseline="-33000" dirty="0">
                <a:latin typeface="Open Sans" pitchFamily="2" charset="0"/>
                <a:ea typeface="Open Sans" pitchFamily="2" charset="0"/>
                <a:cs typeface="Open Sans" pitchFamily="2" charset="0"/>
              </a:rPr>
              <a:t>1</a:t>
            </a:r>
            <a:r>
              <a:rPr lang="es-EC" b="1" dirty="0">
                <a:latin typeface="Open Sans" pitchFamily="2" charset="0"/>
                <a:ea typeface="Open Sans" pitchFamily="2" charset="0"/>
                <a:cs typeface="Open Sans" pitchFamily="2" charset="0"/>
              </a:rPr>
              <a:t>. 	De lo contrario, no hay suficiente evidencia para rechazar H</a:t>
            </a:r>
            <a:r>
              <a:rPr lang="es-EC" b="1" baseline="-33000" dirty="0">
                <a:latin typeface="Open Sans" pitchFamily="2" charset="0"/>
                <a:ea typeface="Open Sans" pitchFamily="2" charset="0"/>
                <a:cs typeface="Open Sans" pitchFamily="2" charset="0"/>
              </a:rPr>
              <a:t>0</a:t>
            </a:r>
            <a:r>
              <a:rPr lang="es-EC" b="1" dirty="0">
                <a:latin typeface="Open Sans" pitchFamily="2" charset="0"/>
                <a:ea typeface="Open Sans" pitchFamily="2" charset="0"/>
                <a:cs typeface="Open Sans" pitchFamily="2" charset="0"/>
              </a:rPr>
              <a:t>.</a:t>
            </a:r>
          </a:p>
          <a:p>
            <a:pPr defTabSz="45720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299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s-EC" b="1" dirty="0">
                <a:latin typeface="Open Sans" pitchFamily="2" charset="0"/>
                <a:ea typeface="Open Sans" pitchFamily="2" charset="0"/>
                <a:cs typeface="Open Sans" pitchFamily="2" charset="0"/>
              </a:rPr>
              <a:t>	</a:t>
            </a:r>
          </a:p>
          <a:p>
            <a:pPr defTabSz="45720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299" algn="l"/>
                <a:tab pos="5791200" algn="l"/>
                <a:tab pos="6515100" algn="l"/>
                <a:tab pos="7239000" algn="l"/>
                <a:tab pos="7962900" algn="l"/>
              </a:tabLst>
            </a:pPr>
            <a:endParaRPr lang="es-EC" dirty="0">
              <a:solidFill>
                <a:srgbClr val="0000FF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32629F7-E132-286D-C071-532A735678D8}"/>
              </a:ext>
            </a:extLst>
          </p:cNvPr>
          <p:cNvSpPr/>
          <p:nvPr/>
        </p:nvSpPr>
        <p:spPr>
          <a:xfrm>
            <a:off x="765465" y="3820503"/>
            <a:ext cx="9144000" cy="1555318"/>
          </a:xfrm>
          <a:prstGeom prst="rect">
            <a:avLst/>
          </a:prstGeom>
          <a:solidFill>
            <a:schemeClr val="accent6">
              <a:alpha val="34000"/>
            </a:schemeClr>
          </a:solidFill>
          <a:ln>
            <a:noFill/>
          </a:ln>
          <a:effectLst>
            <a:softEdge rad="1524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s-EC" dirty="0">
              <a:solidFill>
                <a:prstClr val="white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96967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523802" y="345981"/>
            <a:ext cx="9142809" cy="9539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57154" fontAlgn="auto">
              <a:spcBef>
                <a:spcPts val="0"/>
              </a:spcBef>
              <a:spcAft>
                <a:spcPts val="0"/>
              </a:spcAft>
            </a:pPr>
            <a:r>
              <a:rPr lang="es-EC" sz="2800" b="1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Calcula la probabilidad de ver la evidencia</a:t>
            </a:r>
          </a:p>
          <a:p>
            <a:pPr algn="ctr" defTabSz="457154" fontAlgn="auto">
              <a:spcBef>
                <a:spcPts val="0"/>
              </a:spcBef>
              <a:spcAft>
                <a:spcPts val="0"/>
              </a:spcAft>
            </a:pPr>
            <a:r>
              <a:rPr lang="es-EC" sz="2800" b="1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tan extremo como E,</a:t>
            </a:r>
            <a:r>
              <a:rPr lang="es-EC" sz="2800" b="1" i="1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 si </a:t>
            </a:r>
            <a:r>
              <a:rPr lang="es-EC" sz="2800" b="1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H</a:t>
            </a:r>
            <a:r>
              <a:rPr lang="es-EC" sz="2800" b="1" baseline="-33000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0</a:t>
            </a:r>
            <a:r>
              <a:rPr lang="es-EC" sz="2800" b="1" i="1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 es cierto</a:t>
            </a:r>
            <a:r>
              <a:rPr lang="es-EC" sz="2800" b="1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. (El "valor p")</a:t>
            </a:r>
          </a:p>
        </p:txBody>
      </p:sp>
      <p:grpSp>
        <p:nvGrpSpPr>
          <p:cNvPr id="7" name="Group 3"/>
          <p:cNvGrpSpPr>
            <a:grpSpLocks/>
          </p:cNvGrpSpPr>
          <p:nvPr/>
        </p:nvGrpSpPr>
        <p:grpSpPr bwMode="auto">
          <a:xfrm>
            <a:off x="1827318" y="1452730"/>
            <a:ext cx="8383945" cy="4465938"/>
            <a:chOff x="353" y="1462"/>
            <a:chExt cx="2846" cy="1516"/>
          </a:xfrm>
        </p:grpSpPr>
        <p:pic>
          <p:nvPicPr>
            <p:cNvPr id="26" name="Picture 4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" b="15677"/>
            <a:stretch/>
          </p:blipFill>
          <p:spPr bwMode="auto">
            <a:xfrm>
              <a:off x="425" y="1627"/>
              <a:ext cx="2774" cy="135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p14="http://schemas.microsoft.com/office/powerpoint/2010/main"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p14="http://schemas.microsoft.com/office/powerpoint/2010/main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sp>
          <p:nvSpPr>
            <p:cNvPr id="27" name="Rectangle 5"/>
            <p:cNvSpPr>
              <a:spLocks noChangeArrowheads="1"/>
            </p:cNvSpPr>
            <p:nvPr/>
          </p:nvSpPr>
          <p:spPr bwMode="auto">
            <a:xfrm>
              <a:off x="353" y="1462"/>
              <a:ext cx="535" cy="3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p14="http://schemas.microsoft.com/office/powerpoint/2010/main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p14="http://schemas.microsoft.com/office/powerpoint/2010/main"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p14="http://schemas.microsoft.com/office/powerpoint/2010/main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square" lIns="89988" tIns="44994" rIns="89988" bIns="44994">
              <a:spAutoFit/>
            </a:bodyPr>
            <a:lstStyle/>
            <a:p>
              <a:pPr algn="ctr" defTabSz="457154" fontAlgn="auto">
                <a:spcBef>
                  <a:spcPts val="0"/>
                </a:spcBef>
                <a:spcAft>
                  <a:spcPts val="0"/>
                </a:spcAft>
                <a:tabLst>
                  <a:tab pos="723828" algn="l"/>
                </a:tabLst>
                <a:defRPr/>
              </a:pPr>
              <a:r>
                <a:rPr lang="es-EC" sz="1800" dirty="0">
                  <a:solidFill>
                    <a:srgbClr val="000000"/>
                  </a:solidFill>
                  <a:latin typeface="Open Sans" pitchFamily="2" charset="0"/>
                  <a:ea typeface="Open Sans" pitchFamily="2" charset="0"/>
                  <a:cs typeface="Open Sans" pitchFamily="2" charset="0"/>
                </a:rPr>
                <a:t>Densidad de probabilidad</a:t>
              </a:r>
              <a:br>
                <a:rPr lang="es-EC" sz="1800" dirty="0">
                  <a:solidFill>
                    <a:srgbClr val="000000"/>
                  </a:solidFill>
                  <a:latin typeface="Open Sans" pitchFamily="2" charset="0"/>
                  <a:ea typeface="Open Sans" pitchFamily="2" charset="0"/>
                  <a:cs typeface="Open Sans" pitchFamily="2" charset="0"/>
                </a:rPr>
              </a:br>
              <a:endParaRPr lang="es-EC" sz="1800" dirty="0">
                <a:solidFill>
                  <a:srgbClr val="000000"/>
                </a:solidFill>
                <a:latin typeface="Open Sans" pitchFamily="2" charset="0"/>
                <a:ea typeface="Open Sans" pitchFamily="2" charset="0"/>
                <a:cs typeface="Open Sans" pitchFamily="2" charset="0"/>
              </a:endParaRPr>
            </a:p>
          </p:txBody>
        </p:sp>
        <p:sp>
          <p:nvSpPr>
            <p:cNvPr id="28" name="Rectangle 6"/>
            <p:cNvSpPr>
              <a:spLocks noChangeArrowheads="1"/>
            </p:cNvSpPr>
            <p:nvPr/>
          </p:nvSpPr>
          <p:spPr bwMode="auto">
            <a:xfrm>
              <a:off x="2753" y="1589"/>
              <a:ext cx="109" cy="132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p14="http://schemas.microsoft.com/office/powerpoint/2010/main" xmlns:a14="http://schemas.microsoft.com/office/drawing/2010/main" w="9360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p14="http://schemas.microsoft.com/office/powerpoint/2010/main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457154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C" sz="1800" dirty="0">
                <a:solidFill>
                  <a:prstClr val="white"/>
                </a:solidFill>
                <a:latin typeface="Open Sans" pitchFamily="2" charset="0"/>
                <a:ea typeface="Open Sans" pitchFamily="2" charset="0"/>
                <a:cs typeface="Open Sans" pitchFamily="2" charset="0"/>
              </a:endParaRPr>
            </a:p>
          </p:txBody>
        </p:sp>
        <p:sp>
          <p:nvSpPr>
            <p:cNvPr id="29" name="Rectangle 7"/>
            <p:cNvSpPr>
              <a:spLocks noChangeArrowheads="1"/>
            </p:cNvSpPr>
            <p:nvPr/>
          </p:nvSpPr>
          <p:spPr bwMode="auto">
            <a:xfrm>
              <a:off x="888" y="1592"/>
              <a:ext cx="109" cy="132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p14="http://schemas.microsoft.com/office/powerpoint/2010/main" xmlns:a14="http://schemas.microsoft.com/office/drawing/2010/main" w="9360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p14="http://schemas.microsoft.com/office/powerpoint/2010/main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457154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C" sz="1800" dirty="0">
                <a:solidFill>
                  <a:prstClr val="white"/>
                </a:solidFill>
                <a:latin typeface="Open Sans" pitchFamily="2" charset="0"/>
                <a:ea typeface="Open Sans" pitchFamily="2" charset="0"/>
                <a:cs typeface="Open Sans" pitchFamily="2" charset="0"/>
              </a:endParaRPr>
            </a:p>
          </p:txBody>
        </p:sp>
      </p:grpSp>
      <p:sp>
        <p:nvSpPr>
          <p:cNvPr id="9" name="Rectangle 15"/>
          <p:cNvSpPr>
            <a:spLocks noChangeArrowheads="1"/>
          </p:cNvSpPr>
          <p:nvPr/>
        </p:nvSpPr>
        <p:spPr bwMode="auto">
          <a:xfrm>
            <a:off x="6003143" y="5929780"/>
            <a:ext cx="768433" cy="367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p14="http://schemas.microsoft.com/office/powerpoint/2010/main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p14="http://schemas.microsoft.com/office/powerpoint/2010/main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9988" tIns="44994" rIns="89988" bIns="44994">
            <a:spAutoFit/>
          </a:bodyPr>
          <a:lstStyle/>
          <a:p>
            <a:pPr defTabSz="4571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C" sz="1800" dirty="0">
                <a:solidFill>
                  <a:srgbClr val="000080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163.0</a:t>
            </a:r>
          </a:p>
        </p:txBody>
      </p:sp>
      <p:sp>
        <p:nvSpPr>
          <p:cNvPr id="15" name="Rectangle 21"/>
          <p:cNvSpPr>
            <a:spLocks noChangeArrowheads="1"/>
          </p:cNvSpPr>
          <p:nvPr/>
        </p:nvSpPr>
        <p:spPr bwMode="auto">
          <a:xfrm>
            <a:off x="6892036" y="5922263"/>
            <a:ext cx="768433" cy="367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p14="http://schemas.microsoft.com/office/powerpoint/2010/main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p14="http://schemas.microsoft.com/office/powerpoint/2010/main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9988" tIns="44994" rIns="89988" bIns="44994">
            <a:spAutoFit/>
          </a:bodyPr>
          <a:lstStyle/>
          <a:p>
            <a:pPr defTabSz="4571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C" sz="1800" dirty="0">
                <a:solidFill>
                  <a:srgbClr val="000080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163.6</a:t>
            </a:r>
          </a:p>
        </p:txBody>
      </p:sp>
      <p:sp>
        <p:nvSpPr>
          <p:cNvPr id="16" name="Rectangle 22"/>
          <p:cNvSpPr>
            <a:spLocks noChangeArrowheads="1"/>
          </p:cNvSpPr>
          <p:nvPr/>
        </p:nvSpPr>
        <p:spPr bwMode="auto">
          <a:xfrm>
            <a:off x="5122989" y="5935707"/>
            <a:ext cx="768433" cy="367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p14="http://schemas.microsoft.com/office/powerpoint/2010/main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p14="http://schemas.microsoft.com/office/powerpoint/2010/main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9988" tIns="44994" rIns="89988" bIns="44994">
            <a:spAutoFit/>
          </a:bodyPr>
          <a:lstStyle/>
          <a:p>
            <a:pPr defTabSz="4571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C" sz="1800" dirty="0">
                <a:solidFill>
                  <a:srgbClr val="000080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162.4</a:t>
            </a:r>
          </a:p>
        </p:txBody>
      </p:sp>
      <p:sp>
        <p:nvSpPr>
          <p:cNvPr id="36" name="Rectangle 15"/>
          <p:cNvSpPr>
            <a:spLocks noChangeArrowheads="1"/>
          </p:cNvSpPr>
          <p:nvPr/>
        </p:nvSpPr>
        <p:spPr bwMode="auto">
          <a:xfrm>
            <a:off x="8652551" y="5923428"/>
            <a:ext cx="768433" cy="367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p14="http://schemas.microsoft.com/office/powerpoint/2010/main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p14="http://schemas.microsoft.com/office/powerpoint/2010/main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9988" tIns="44994" rIns="89988" bIns="44994">
            <a:spAutoFit/>
          </a:bodyPr>
          <a:lstStyle/>
          <a:p>
            <a:pPr defTabSz="4571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C" sz="1800" dirty="0">
                <a:solidFill>
                  <a:srgbClr val="000080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164.8</a:t>
            </a:r>
          </a:p>
        </p:txBody>
      </p:sp>
      <p:sp>
        <p:nvSpPr>
          <p:cNvPr id="37" name="Rectangle 21"/>
          <p:cNvSpPr>
            <a:spLocks noChangeArrowheads="1"/>
          </p:cNvSpPr>
          <p:nvPr/>
        </p:nvSpPr>
        <p:spPr bwMode="auto">
          <a:xfrm>
            <a:off x="9541444" y="5915913"/>
            <a:ext cx="768433" cy="367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p14="http://schemas.microsoft.com/office/powerpoint/2010/main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p14="http://schemas.microsoft.com/office/powerpoint/2010/main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9988" tIns="44994" rIns="89988" bIns="44994">
            <a:spAutoFit/>
          </a:bodyPr>
          <a:lstStyle/>
          <a:p>
            <a:pPr defTabSz="4571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C" sz="1800" dirty="0">
                <a:solidFill>
                  <a:srgbClr val="000080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165.4</a:t>
            </a:r>
          </a:p>
        </p:txBody>
      </p:sp>
      <p:sp>
        <p:nvSpPr>
          <p:cNvPr id="38" name="Rectangle 22"/>
          <p:cNvSpPr>
            <a:spLocks noChangeArrowheads="1"/>
          </p:cNvSpPr>
          <p:nvPr/>
        </p:nvSpPr>
        <p:spPr bwMode="auto">
          <a:xfrm>
            <a:off x="7772396" y="5929357"/>
            <a:ext cx="768433" cy="367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p14="http://schemas.microsoft.com/office/powerpoint/2010/main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p14="http://schemas.microsoft.com/office/powerpoint/2010/main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9988" tIns="44994" rIns="89988" bIns="44994">
            <a:spAutoFit/>
          </a:bodyPr>
          <a:lstStyle/>
          <a:p>
            <a:pPr defTabSz="4571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C" sz="1800" dirty="0">
                <a:solidFill>
                  <a:srgbClr val="000080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164.2</a:t>
            </a:r>
          </a:p>
        </p:txBody>
      </p:sp>
      <p:sp>
        <p:nvSpPr>
          <p:cNvPr id="39" name="Rectangle 22"/>
          <p:cNvSpPr>
            <a:spLocks noChangeArrowheads="1"/>
          </p:cNvSpPr>
          <p:nvPr/>
        </p:nvSpPr>
        <p:spPr bwMode="auto">
          <a:xfrm>
            <a:off x="4234104" y="5927020"/>
            <a:ext cx="768433" cy="367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p14="http://schemas.microsoft.com/office/powerpoint/2010/main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p14="http://schemas.microsoft.com/office/powerpoint/2010/main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9988" tIns="44994" rIns="89988" bIns="44994">
            <a:spAutoFit/>
          </a:bodyPr>
          <a:lstStyle/>
          <a:p>
            <a:pPr defTabSz="4571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C" sz="1800" dirty="0">
                <a:solidFill>
                  <a:srgbClr val="000080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161.8</a:t>
            </a:r>
          </a:p>
        </p:txBody>
      </p:sp>
      <p:sp>
        <p:nvSpPr>
          <p:cNvPr id="40" name="Rectangle 22"/>
          <p:cNvSpPr>
            <a:spLocks noChangeArrowheads="1"/>
          </p:cNvSpPr>
          <p:nvPr/>
        </p:nvSpPr>
        <p:spPr bwMode="auto">
          <a:xfrm>
            <a:off x="3345105" y="5929780"/>
            <a:ext cx="768433" cy="367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p14="http://schemas.microsoft.com/office/powerpoint/2010/main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p14="http://schemas.microsoft.com/office/powerpoint/2010/main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9988" tIns="44994" rIns="89988" bIns="44994">
            <a:spAutoFit/>
          </a:bodyPr>
          <a:lstStyle/>
          <a:p>
            <a:pPr defTabSz="4571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C" sz="1800" dirty="0">
                <a:solidFill>
                  <a:srgbClr val="000080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161.2</a:t>
            </a:r>
          </a:p>
        </p:txBody>
      </p:sp>
      <p:sp>
        <p:nvSpPr>
          <p:cNvPr id="41" name="Rectangle 22"/>
          <p:cNvSpPr>
            <a:spLocks noChangeArrowheads="1"/>
          </p:cNvSpPr>
          <p:nvPr/>
        </p:nvSpPr>
        <p:spPr bwMode="auto">
          <a:xfrm>
            <a:off x="2462570" y="5915911"/>
            <a:ext cx="768433" cy="367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p14="http://schemas.microsoft.com/office/powerpoint/2010/main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p14="http://schemas.microsoft.com/office/powerpoint/2010/main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9988" tIns="44994" rIns="89988" bIns="44994">
            <a:spAutoFit/>
          </a:bodyPr>
          <a:lstStyle/>
          <a:p>
            <a:pPr defTabSz="4571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C" sz="1800" dirty="0">
                <a:solidFill>
                  <a:srgbClr val="000080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160.6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8CAEAA-D844-47EE-E392-4B7CD8581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dirty="0"/>
              <a:t>Pruebas de hipótesis | Conceptos clave</a:t>
            </a:r>
          </a:p>
        </p:txBody>
      </p:sp>
    </p:spTree>
    <p:extLst>
      <p:ext uri="{BB962C8B-B14F-4D97-AF65-F5344CB8AC3E}">
        <p14:creationId xmlns:p14="http://schemas.microsoft.com/office/powerpoint/2010/main" val="1151337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BFF03C-8D5C-5B5E-6241-309366C93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dirty="0"/>
              <a:t>Funciones de distribución acumulativa</a:t>
            </a:r>
          </a:p>
        </p:txBody>
      </p:sp>
      <p:pic>
        <p:nvPicPr>
          <p:cNvPr id="20" name="Picture 1">
            <a:extLst>
              <a:ext uri="{FF2B5EF4-FFF2-40B4-BE49-F238E27FC236}">
                <a16:creationId xmlns:a16="http://schemas.microsoft.com/office/drawing/2014/main" id="{A222A489-6B58-C33F-5FA0-2D9AC7DCED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769" b="1274"/>
          <a:stretch/>
        </p:blipFill>
        <p:spPr bwMode="auto">
          <a:xfrm>
            <a:off x="1784640" y="2343127"/>
            <a:ext cx="4347360" cy="227967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="" xmlns:p14="http://schemas.microsoft.com/office/powerpoint/2010/main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p14="http://schemas.microsoft.com/office/powerpoint/2010/main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21" name="Rectangle 2">
            <a:extLst>
              <a:ext uri="{FF2B5EF4-FFF2-40B4-BE49-F238E27FC236}">
                <a16:creationId xmlns:a16="http://schemas.microsoft.com/office/drawing/2014/main" id="{B344609E-F330-495A-855C-4337DDC6BB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6807" y="1764186"/>
            <a:ext cx="2939671" cy="6364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p14="http://schemas.microsoft.com/office/powerpoint/2010/main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p14="http://schemas.microsoft.com/office/powerpoint/2010/main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40820" rIns="81639" bIns="40820">
            <a:spAutoFit/>
          </a:bodyPr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  <a:tabLst>
                <a:tab pos="656650" algn="l"/>
              </a:tabLst>
            </a:pPr>
            <a:r>
              <a:rPr lang="es-EC" sz="1800" dirty="0">
                <a:solidFill>
                  <a:srgbClr val="000000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Densidad de probabilidad</a:t>
            </a:r>
            <a:br>
              <a:rPr lang="es-EC" sz="1800" dirty="0">
                <a:solidFill>
                  <a:srgbClr val="000000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</a:br>
            <a:endParaRPr lang="es-EC" sz="1800" dirty="0">
              <a:solidFill>
                <a:srgbClr val="000000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22" name="Rectangle 3">
            <a:extLst>
              <a:ext uri="{FF2B5EF4-FFF2-40B4-BE49-F238E27FC236}">
                <a16:creationId xmlns:a16="http://schemas.microsoft.com/office/drawing/2014/main" id="{7C4EFF58-7372-C120-2BF7-0F422F8FD0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8321" y="2288401"/>
            <a:ext cx="158400" cy="190532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="" xmlns:p14="http://schemas.microsoft.com/office/powerpoint/2010/main" xmlns:a14="http://schemas.microsoft.com/office/drawing/2010/main" w="9360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p14="http://schemas.microsoft.com/office/powerpoint/2010/main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endParaRPr lang="es-EC" sz="1800" dirty="0">
              <a:solidFill>
                <a:prstClr val="white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D6ECBD5E-343D-9E53-C4D9-EDE09535BD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02721" y="2292722"/>
            <a:ext cx="158400" cy="190532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="" xmlns:p14="http://schemas.microsoft.com/office/powerpoint/2010/main" xmlns:a14="http://schemas.microsoft.com/office/drawing/2010/main" w="9360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p14="http://schemas.microsoft.com/office/powerpoint/2010/main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endParaRPr lang="es-EC" sz="1800" dirty="0">
              <a:solidFill>
                <a:prstClr val="white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24" name="Rectangle 17">
            <a:extLst>
              <a:ext uri="{FF2B5EF4-FFF2-40B4-BE49-F238E27FC236}">
                <a16:creationId xmlns:a16="http://schemas.microsoft.com/office/drawing/2014/main" id="{B5941590-E2F8-68F4-455D-AB1189078F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29121" y="2356088"/>
            <a:ext cx="326880" cy="182467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="" xmlns:p14="http://schemas.microsoft.com/office/powerpoint/2010/main" xmlns:a14="http://schemas.microsoft.com/office/drawing/2010/main" w="9360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p14="http://schemas.microsoft.com/office/powerpoint/2010/main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endParaRPr lang="es-EC" sz="1800" dirty="0">
              <a:solidFill>
                <a:prstClr val="white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724A5F8-0935-3A33-C217-BBD6F2554D4B}"/>
              </a:ext>
            </a:extLst>
          </p:cNvPr>
          <p:cNvGrpSpPr/>
          <p:nvPr/>
        </p:nvGrpSpPr>
        <p:grpSpPr>
          <a:xfrm>
            <a:off x="5959202" y="1764186"/>
            <a:ext cx="4511520" cy="2858700"/>
            <a:chOff x="4435201" y="1764186"/>
            <a:chExt cx="4511520" cy="2858700"/>
          </a:xfrm>
        </p:grpSpPr>
        <p:grpSp>
          <p:nvGrpSpPr>
            <p:cNvPr id="26" name="Group 7">
              <a:extLst>
                <a:ext uri="{FF2B5EF4-FFF2-40B4-BE49-F238E27FC236}">
                  <a16:creationId xmlns:a16="http://schemas.microsoft.com/office/drawing/2014/main" id="{5653523C-B0AC-3327-8EA7-0A8417519EB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35201" y="1764186"/>
              <a:ext cx="4511520" cy="2858700"/>
              <a:chOff x="3080" y="1225"/>
              <a:chExt cx="3133" cy="1985"/>
            </a:xfrm>
          </p:grpSpPr>
          <p:pic>
            <p:nvPicPr>
              <p:cNvPr id="32" name="Picture 8">
                <a:extLst>
                  <a:ext uri="{FF2B5EF4-FFF2-40B4-BE49-F238E27FC236}">
                    <a16:creationId xmlns:a16="http://schemas.microsoft.com/office/drawing/2014/main" id="{949A14DB-946E-A92C-3F60-29987761CF4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8769" b="1201"/>
              <a:stretch/>
            </p:blipFill>
            <p:spPr bwMode="auto">
              <a:xfrm>
                <a:off x="3195" y="1627"/>
                <a:ext cx="3018" cy="158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p14="http://schemas.microsoft.com/office/powerpoint/2010/main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</p:pic>
          <p:sp>
            <p:nvSpPr>
              <p:cNvPr id="33" name="Rectangle 9">
                <a:extLst>
                  <a:ext uri="{FF2B5EF4-FFF2-40B4-BE49-F238E27FC236}">
                    <a16:creationId xmlns:a16="http://schemas.microsoft.com/office/drawing/2014/main" id="{271ACBD8-1749-822D-1F17-9EA28B8810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80" y="1225"/>
                <a:ext cx="1076" cy="44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p14="http://schemas.microsoft.com/office/powerpoint/2010/main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p14="http://schemas.microsoft.com/office/powerpoint/2010/main"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p14="http://schemas.microsoft.com/office/powerpoint/2010/main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90000" tIns="45000" rIns="90000" bIns="45000">
                <a:spAutoFit/>
              </a:bodyPr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656650" algn="l"/>
                  </a:tabLst>
                  <a:defRPr/>
                </a:pPr>
                <a:r>
                  <a:rPr kumimoji="0" lang="es-EC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Open Sans" pitchFamily="2" charset="0"/>
                    <a:ea typeface="Open Sans" pitchFamily="2" charset="0"/>
                    <a:cs typeface="Open Sans" pitchFamily="2" charset="0"/>
                  </a:rPr>
                  <a:t>Acumulativo</a:t>
                </a:r>
              </a:p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656650" algn="l"/>
                  </a:tabLst>
                  <a:defRPr/>
                </a:pPr>
                <a:r>
                  <a:rPr kumimoji="0" lang="es-EC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Open Sans" pitchFamily="2" charset="0"/>
                    <a:ea typeface="Open Sans" pitchFamily="2" charset="0"/>
                    <a:cs typeface="Open Sans" pitchFamily="2" charset="0"/>
                  </a:rPr>
                  <a:t>Probabilidad</a:t>
                </a:r>
              </a:p>
            </p:txBody>
          </p:sp>
          <p:sp>
            <p:nvSpPr>
              <p:cNvPr id="34" name="Rectangle 10">
                <a:extLst>
                  <a:ext uri="{FF2B5EF4-FFF2-40B4-BE49-F238E27FC236}">
                    <a16:creationId xmlns:a16="http://schemas.microsoft.com/office/drawing/2014/main" id="{2EA8F39F-43D3-2B05-3EDC-E6B2D25356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89" y="1589"/>
                <a:ext cx="109" cy="1322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="" xmlns:p14="http://schemas.microsoft.com/office/powerpoint/2010/main" xmlns:a14="http://schemas.microsoft.com/office/drawing/2010/main" w="9360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p14="http://schemas.microsoft.com/office/powerpoint/2010/main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EC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pen Sans" pitchFamily="2" charset="0"/>
                  <a:ea typeface="Open Sans" pitchFamily="2" charset="0"/>
                  <a:cs typeface="Open Sans" pitchFamily="2" charset="0"/>
                </a:endParaRPr>
              </a:p>
            </p:txBody>
          </p:sp>
        </p:grpSp>
        <p:sp>
          <p:nvSpPr>
            <p:cNvPr id="27" name="AutoShape 24">
              <a:extLst>
                <a:ext uri="{FF2B5EF4-FFF2-40B4-BE49-F238E27FC236}">
                  <a16:creationId xmlns:a16="http://schemas.microsoft.com/office/drawing/2014/main" id="{8D6527CA-D043-E086-5C5A-B9FEF7688F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55361" y="2448706"/>
              <a:ext cx="3526560" cy="1764186"/>
            </a:xfrm>
            <a:prstGeom prst="roundRect">
              <a:avLst>
                <a:gd name="adj" fmla="val 79"/>
              </a:avLst>
            </a:prstGeom>
            <a:solidFill>
              <a:srgbClr val="FFFFFF"/>
            </a:solidFill>
            <a:ln w="9525" cap="flat">
              <a:solidFill>
                <a:srgbClr val="FFFFFF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p14="http://schemas.microsoft.com/office/powerpoint/2010/main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82945" tIns="41473" rIns="82945" bIns="41473" anchor="ctr"/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itchFamily="2" charset="0"/>
                <a:ea typeface="Open Sans" pitchFamily="2" charset="0"/>
                <a:cs typeface="Open Sans" pitchFamily="2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8B97F46-4720-273D-284C-B32A8B7FEA16}"/>
                </a:ext>
              </a:extLst>
            </p:cNvPr>
            <p:cNvSpPr txBox="1"/>
            <p:nvPr/>
          </p:nvSpPr>
          <p:spPr>
            <a:xfrm>
              <a:off x="4895850" y="2423306"/>
              <a:ext cx="393700" cy="1954381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square" rtlCol="0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C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pen Sans" pitchFamily="2" charset="0"/>
                  <a:ea typeface="Open Sans" pitchFamily="2" charset="0"/>
                  <a:cs typeface="Open Sans" pitchFamily="2" charset="0"/>
                </a:rPr>
                <a:t>1.0</a:t>
              </a:r>
            </a:p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itchFamily="2" charset="0"/>
                <a:ea typeface="Open Sans" pitchFamily="2" charset="0"/>
                <a:cs typeface="Open Sans" pitchFamily="2" charset="0"/>
              </a:endParaRPr>
            </a:p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C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pen Sans" pitchFamily="2" charset="0"/>
                  <a:ea typeface="Open Sans" pitchFamily="2" charset="0"/>
                  <a:cs typeface="Open Sans" pitchFamily="2" charset="0"/>
                </a:rPr>
                <a:t>0.8</a:t>
              </a:r>
            </a:p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itchFamily="2" charset="0"/>
                <a:ea typeface="Open Sans" pitchFamily="2" charset="0"/>
                <a:cs typeface="Open Sans" pitchFamily="2" charset="0"/>
              </a:endParaRPr>
            </a:p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C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pen Sans" pitchFamily="2" charset="0"/>
                  <a:ea typeface="Open Sans" pitchFamily="2" charset="0"/>
                  <a:cs typeface="Open Sans" pitchFamily="2" charset="0"/>
                </a:rPr>
                <a:t>0.6</a:t>
              </a:r>
            </a:p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itchFamily="2" charset="0"/>
                <a:ea typeface="Open Sans" pitchFamily="2" charset="0"/>
                <a:cs typeface="Open Sans" pitchFamily="2" charset="0"/>
              </a:endParaRPr>
            </a:p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C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pen Sans" pitchFamily="2" charset="0"/>
                  <a:ea typeface="Open Sans" pitchFamily="2" charset="0"/>
                  <a:cs typeface="Open Sans" pitchFamily="2" charset="0"/>
                </a:rPr>
                <a:t>0.4</a:t>
              </a:r>
            </a:p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itchFamily="2" charset="0"/>
                <a:ea typeface="Open Sans" pitchFamily="2" charset="0"/>
                <a:cs typeface="Open Sans" pitchFamily="2" charset="0"/>
              </a:endParaRPr>
            </a:p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C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pen Sans" pitchFamily="2" charset="0"/>
                  <a:ea typeface="Open Sans" pitchFamily="2" charset="0"/>
                  <a:cs typeface="Open Sans" pitchFamily="2" charset="0"/>
                </a:rPr>
                <a:t>0.2</a:t>
              </a:r>
            </a:p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C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itchFamily="2" charset="0"/>
                <a:ea typeface="Open Sans" pitchFamily="2" charset="0"/>
                <a:cs typeface="Open Sans" pitchFamily="2" charset="0"/>
              </a:endParaRPr>
            </a:p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C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pen Sans" pitchFamily="2" charset="0"/>
                  <a:ea typeface="Open Sans" pitchFamily="2" charset="0"/>
                  <a:cs typeface="Open Sans" pitchFamily="2" charset="0"/>
                </a:rPr>
                <a:t>0.0</a:t>
              </a:r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6E409B05-558D-C194-090B-5F1F0881955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6667" t="16057" r="9907" b="19375"/>
            <a:stretch/>
          </p:blipFill>
          <p:spPr>
            <a:xfrm>
              <a:off x="5772150" y="2540000"/>
              <a:ext cx="2564010" cy="1679242"/>
            </a:xfrm>
            <a:prstGeom prst="rect">
              <a:avLst/>
            </a:prstGeom>
          </p:spPr>
        </p:pic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F4A4A560-CD25-D8EF-61EC-ECF9C293D3CD}"/>
                </a:ext>
              </a:extLst>
            </p:cNvPr>
            <p:cNvCxnSpPr/>
            <p:nvPr/>
          </p:nvCxnSpPr>
          <p:spPr>
            <a:xfrm>
              <a:off x="5355361" y="4212892"/>
              <a:ext cx="429489" cy="0"/>
            </a:xfrm>
            <a:prstGeom prst="line">
              <a:avLst/>
            </a:prstGeom>
            <a:noFill/>
            <a:ln w="12700" cap="flat" cmpd="sng" algn="ctr">
              <a:solidFill>
                <a:srgbClr val="FF0000"/>
              </a:solidFill>
              <a:prstDash val="solid"/>
            </a:ln>
            <a:effectLst/>
          </p:spPr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17C479CB-29F7-FBF3-ED8C-7B9851C1F7FA}"/>
                </a:ext>
              </a:extLst>
            </p:cNvPr>
            <p:cNvCxnSpPr/>
            <p:nvPr/>
          </p:nvCxnSpPr>
          <p:spPr>
            <a:xfrm>
              <a:off x="8336161" y="2549192"/>
              <a:ext cx="429489" cy="0"/>
            </a:xfrm>
            <a:prstGeom prst="line">
              <a:avLst/>
            </a:prstGeom>
            <a:noFill/>
            <a:ln w="12700" cap="flat" cmpd="sng" algn="ctr">
              <a:solidFill>
                <a:srgbClr val="FF0000"/>
              </a:solidFill>
              <a:prstDash val="solid"/>
            </a:ln>
            <a:effectLst/>
          </p:spPr>
        </p:cxn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FEB4C69A-0279-6FEE-F1DE-637A4BD829A7}"/>
              </a:ext>
            </a:extLst>
          </p:cNvPr>
          <p:cNvSpPr txBox="1"/>
          <p:nvPr/>
        </p:nvSpPr>
        <p:spPr>
          <a:xfrm>
            <a:off x="3415986" y="4908998"/>
            <a:ext cx="167225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lang="es-EC" sz="2000" b="1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PDF normal</a:t>
            </a:r>
            <a:br>
              <a:rPr lang="es-EC" sz="2000" b="1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</a:br>
            <a:r>
              <a:rPr lang="es-EC" sz="2000" b="1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f(</a:t>
            </a:r>
            <a:r>
              <a:rPr lang="es-EC" sz="2000" b="1" i="1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x</a:t>
            </a:r>
            <a:r>
              <a:rPr lang="es-EC" sz="2000" b="1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14B7EA3-6346-4D4C-1362-2F2E6A4B93B6}"/>
              </a:ext>
            </a:extLst>
          </p:cNvPr>
          <p:cNvSpPr txBox="1"/>
          <p:nvPr/>
        </p:nvSpPr>
        <p:spPr>
          <a:xfrm>
            <a:off x="7974616" y="4908998"/>
            <a:ext cx="19768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lang="es-EC" sz="2000" b="1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CDF normal</a:t>
            </a:r>
            <a:br>
              <a:rPr lang="es-EC" sz="2000" b="1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</a:br>
            <a:r>
              <a:rPr lang="es-EC" sz="2000" b="1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F(x) = Pr(X ≤ x)</a:t>
            </a:r>
          </a:p>
        </p:txBody>
      </p:sp>
    </p:spTree>
    <p:extLst>
      <p:ext uri="{BB962C8B-B14F-4D97-AF65-F5344CB8AC3E}">
        <p14:creationId xmlns:p14="http://schemas.microsoft.com/office/powerpoint/2010/main" val="13811260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AB7BD4-2805-761F-3200-A7829072E4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7CAAEF2-DC6B-CC3D-2238-FBB0D59DD067}"/>
              </a:ext>
            </a:extLst>
          </p:cNvPr>
          <p:cNvSpPr/>
          <p:nvPr/>
        </p:nvSpPr>
        <p:spPr>
          <a:xfrm>
            <a:off x="1523802" y="345981"/>
            <a:ext cx="9142809" cy="9539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57154" fontAlgn="auto">
              <a:spcBef>
                <a:spcPts val="0"/>
              </a:spcBef>
              <a:spcAft>
                <a:spcPts val="0"/>
              </a:spcAft>
            </a:pPr>
            <a:r>
              <a:rPr lang="es-EC" sz="2800" b="1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Calcula la probabilidad de ver la evidencia</a:t>
            </a:r>
          </a:p>
          <a:p>
            <a:pPr algn="ctr" defTabSz="457154" fontAlgn="auto">
              <a:spcBef>
                <a:spcPts val="0"/>
              </a:spcBef>
              <a:spcAft>
                <a:spcPts val="0"/>
              </a:spcAft>
            </a:pPr>
            <a:r>
              <a:rPr lang="es-EC" sz="2800" b="1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tan extremo como E,</a:t>
            </a:r>
            <a:r>
              <a:rPr lang="es-EC" sz="2800" b="1" i="1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 si </a:t>
            </a:r>
            <a:r>
              <a:rPr lang="es-EC" sz="2800" b="1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H</a:t>
            </a:r>
            <a:r>
              <a:rPr lang="es-EC" sz="2800" b="1" baseline="-33000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0</a:t>
            </a:r>
            <a:r>
              <a:rPr lang="es-EC" sz="2800" b="1" i="1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 es cierto</a:t>
            </a:r>
            <a:r>
              <a:rPr lang="es-EC" sz="2800" b="1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. (El "valor p")</a:t>
            </a:r>
          </a:p>
        </p:txBody>
      </p:sp>
      <p:grpSp>
        <p:nvGrpSpPr>
          <p:cNvPr id="7" name="Group 3">
            <a:extLst>
              <a:ext uri="{FF2B5EF4-FFF2-40B4-BE49-F238E27FC236}">
                <a16:creationId xmlns:a16="http://schemas.microsoft.com/office/drawing/2014/main" id="{71844731-8E56-4602-2900-6C62BABEB612}"/>
              </a:ext>
            </a:extLst>
          </p:cNvPr>
          <p:cNvGrpSpPr>
            <a:grpSpLocks/>
          </p:cNvGrpSpPr>
          <p:nvPr/>
        </p:nvGrpSpPr>
        <p:grpSpPr bwMode="auto">
          <a:xfrm>
            <a:off x="1827318" y="1452730"/>
            <a:ext cx="8383945" cy="4465938"/>
            <a:chOff x="353" y="1462"/>
            <a:chExt cx="2846" cy="1516"/>
          </a:xfrm>
        </p:grpSpPr>
        <p:pic>
          <p:nvPicPr>
            <p:cNvPr id="26" name="Picture 4">
              <a:extLst>
                <a:ext uri="{FF2B5EF4-FFF2-40B4-BE49-F238E27FC236}">
                  <a16:creationId xmlns:a16="http://schemas.microsoft.com/office/drawing/2014/main" id="{B156F8D8-C728-638C-53BD-1BDDAB6D9E8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" b="15677"/>
            <a:stretch/>
          </p:blipFill>
          <p:spPr bwMode="auto">
            <a:xfrm>
              <a:off x="425" y="1627"/>
              <a:ext cx="2774" cy="135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p14="http://schemas.microsoft.com/office/powerpoint/2010/main"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p14="http://schemas.microsoft.com/office/powerpoint/2010/main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sp>
          <p:nvSpPr>
            <p:cNvPr id="27" name="Rectangle 5">
              <a:extLst>
                <a:ext uri="{FF2B5EF4-FFF2-40B4-BE49-F238E27FC236}">
                  <a16:creationId xmlns:a16="http://schemas.microsoft.com/office/drawing/2014/main" id="{3188C76F-4D26-FA17-8196-7C444DD693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3" y="1462"/>
              <a:ext cx="535" cy="3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p14="http://schemas.microsoft.com/office/powerpoint/2010/main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p14="http://schemas.microsoft.com/office/powerpoint/2010/main"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p14="http://schemas.microsoft.com/office/powerpoint/2010/main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square" lIns="89988" tIns="44994" rIns="89988" bIns="44994">
              <a:spAutoFit/>
            </a:bodyPr>
            <a:lstStyle/>
            <a:p>
              <a:pPr algn="ctr" defTabSz="457154" fontAlgn="auto">
                <a:spcBef>
                  <a:spcPts val="0"/>
                </a:spcBef>
                <a:spcAft>
                  <a:spcPts val="0"/>
                </a:spcAft>
                <a:tabLst>
                  <a:tab pos="723828" algn="l"/>
                </a:tabLst>
                <a:defRPr/>
              </a:pPr>
              <a:r>
                <a:rPr lang="es-EC" sz="1800" dirty="0">
                  <a:solidFill>
                    <a:srgbClr val="000000"/>
                  </a:solidFill>
                  <a:latin typeface="Open Sans" pitchFamily="2" charset="0"/>
                  <a:ea typeface="Open Sans" pitchFamily="2" charset="0"/>
                  <a:cs typeface="Open Sans" pitchFamily="2" charset="0"/>
                </a:rPr>
                <a:t>Densidad de probabilidad</a:t>
              </a:r>
              <a:br>
                <a:rPr lang="es-EC" sz="1800" dirty="0">
                  <a:solidFill>
                    <a:srgbClr val="000000"/>
                  </a:solidFill>
                  <a:latin typeface="Open Sans" pitchFamily="2" charset="0"/>
                  <a:ea typeface="Open Sans" pitchFamily="2" charset="0"/>
                  <a:cs typeface="Open Sans" pitchFamily="2" charset="0"/>
                </a:rPr>
              </a:br>
              <a:endParaRPr lang="es-EC" sz="1800" dirty="0">
                <a:solidFill>
                  <a:srgbClr val="000000"/>
                </a:solidFill>
                <a:latin typeface="Open Sans" pitchFamily="2" charset="0"/>
                <a:ea typeface="Open Sans" pitchFamily="2" charset="0"/>
                <a:cs typeface="Open Sans" pitchFamily="2" charset="0"/>
              </a:endParaRPr>
            </a:p>
          </p:txBody>
        </p:sp>
        <p:sp>
          <p:nvSpPr>
            <p:cNvPr id="28" name="Rectangle 6">
              <a:extLst>
                <a:ext uri="{FF2B5EF4-FFF2-40B4-BE49-F238E27FC236}">
                  <a16:creationId xmlns:a16="http://schemas.microsoft.com/office/drawing/2014/main" id="{CBE70BEA-7A98-AB12-0BAD-64BEB599AC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53" y="1589"/>
              <a:ext cx="109" cy="132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p14="http://schemas.microsoft.com/office/powerpoint/2010/main" xmlns:a14="http://schemas.microsoft.com/office/drawing/2010/main" w="9360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p14="http://schemas.microsoft.com/office/powerpoint/2010/main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457154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C" sz="1800" dirty="0">
                <a:solidFill>
                  <a:prstClr val="white"/>
                </a:solidFill>
                <a:latin typeface="Open Sans" pitchFamily="2" charset="0"/>
                <a:ea typeface="Open Sans" pitchFamily="2" charset="0"/>
                <a:cs typeface="Open Sans" pitchFamily="2" charset="0"/>
              </a:endParaRPr>
            </a:p>
          </p:txBody>
        </p:sp>
        <p:sp>
          <p:nvSpPr>
            <p:cNvPr id="29" name="Rectangle 7">
              <a:extLst>
                <a:ext uri="{FF2B5EF4-FFF2-40B4-BE49-F238E27FC236}">
                  <a16:creationId xmlns:a16="http://schemas.microsoft.com/office/drawing/2014/main" id="{D0DEA4B3-7CEA-16F3-159B-8FAB01F18B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8" y="1592"/>
              <a:ext cx="109" cy="132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p14="http://schemas.microsoft.com/office/powerpoint/2010/main" xmlns:a14="http://schemas.microsoft.com/office/drawing/2010/main" w="9360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p14="http://schemas.microsoft.com/office/powerpoint/2010/main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457154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C" sz="1800" dirty="0">
                <a:solidFill>
                  <a:prstClr val="white"/>
                </a:solidFill>
                <a:latin typeface="Open Sans" pitchFamily="2" charset="0"/>
                <a:ea typeface="Open Sans" pitchFamily="2" charset="0"/>
                <a:cs typeface="Open Sans" pitchFamily="2" charset="0"/>
              </a:endParaRPr>
            </a:p>
          </p:txBody>
        </p:sp>
      </p:grpSp>
      <p:sp>
        <p:nvSpPr>
          <p:cNvPr id="9" name="Rectangle 15">
            <a:extLst>
              <a:ext uri="{FF2B5EF4-FFF2-40B4-BE49-F238E27FC236}">
                <a16:creationId xmlns:a16="http://schemas.microsoft.com/office/drawing/2014/main" id="{CA1F2702-33E3-0C61-0C62-2E4E90C7E3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3143" y="5929780"/>
            <a:ext cx="768433" cy="367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p14="http://schemas.microsoft.com/office/powerpoint/2010/main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p14="http://schemas.microsoft.com/office/powerpoint/2010/main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9988" tIns="44994" rIns="89988" bIns="44994">
            <a:spAutoFit/>
          </a:bodyPr>
          <a:lstStyle/>
          <a:p>
            <a:pPr defTabSz="4571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C" sz="1800" dirty="0">
                <a:solidFill>
                  <a:srgbClr val="000080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163.0</a:t>
            </a:r>
          </a:p>
        </p:txBody>
      </p:sp>
      <p:sp>
        <p:nvSpPr>
          <p:cNvPr id="15" name="Rectangle 21">
            <a:extLst>
              <a:ext uri="{FF2B5EF4-FFF2-40B4-BE49-F238E27FC236}">
                <a16:creationId xmlns:a16="http://schemas.microsoft.com/office/drawing/2014/main" id="{7CCE2BDF-B967-7169-B735-245067E850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92036" y="5922263"/>
            <a:ext cx="768433" cy="367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p14="http://schemas.microsoft.com/office/powerpoint/2010/main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p14="http://schemas.microsoft.com/office/powerpoint/2010/main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9988" tIns="44994" rIns="89988" bIns="44994">
            <a:spAutoFit/>
          </a:bodyPr>
          <a:lstStyle/>
          <a:p>
            <a:pPr defTabSz="4571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C" sz="1800" dirty="0">
                <a:solidFill>
                  <a:srgbClr val="000080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163.6</a:t>
            </a:r>
          </a:p>
        </p:txBody>
      </p:sp>
      <p:sp>
        <p:nvSpPr>
          <p:cNvPr id="16" name="Rectangle 22">
            <a:extLst>
              <a:ext uri="{FF2B5EF4-FFF2-40B4-BE49-F238E27FC236}">
                <a16:creationId xmlns:a16="http://schemas.microsoft.com/office/drawing/2014/main" id="{FFBE1FD6-2D5E-93D7-F43D-2E09FBA099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22989" y="5935707"/>
            <a:ext cx="768433" cy="367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p14="http://schemas.microsoft.com/office/powerpoint/2010/main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p14="http://schemas.microsoft.com/office/powerpoint/2010/main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9988" tIns="44994" rIns="89988" bIns="44994">
            <a:spAutoFit/>
          </a:bodyPr>
          <a:lstStyle/>
          <a:p>
            <a:pPr defTabSz="4571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C" sz="1800" dirty="0">
                <a:solidFill>
                  <a:srgbClr val="000080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162.4</a:t>
            </a:r>
          </a:p>
        </p:txBody>
      </p:sp>
      <p:sp>
        <p:nvSpPr>
          <p:cNvPr id="36" name="Rectangle 15">
            <a:extLst>
              <a:ext uri="{FF2B5EF4-FFF2-40B4-BE49-F238E27FC236}">
                <a16:creationId xmlns:a16="http://schemas.microsoft.com/office/drawing/2014/main" id="{0A620B63-50FB-B66D-E33E-5FEA6A7D20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52551" y="5923428"/>
            <a:ext cx="768433" cy="367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p14="http://schemas.microsoft.com/office/powerpoint/2010/main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p14="http://schemas.microsoft.com/office/powerpoint/2010/main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9988" tIns="44994" rIns="89988" bIns="44994">
            <a:spAutoFit/>
          </a:bodyPr>
          <a:lstStyle/>
          <a:p>
            <a:pPr defTabSz="4571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C" sz="1800" dirty="0">
                <a:solidFill>
                  <a:srgbClr val="000080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164.8</a:t>
            </a:r>
          </a:p>
        </p:txBody>
      </p:sp>
      <p:sp>
        <p:nvSpPr>
          <p:cNvPr id="37" name="Rectangle 21">
            <a:extLst>
              <a:ext uri="{FF2B5EF4-FFF2-40B4-BE49-F238E27FC236}">
                <a16:creationId xmlns:a16="http://schemas.microsoft.com/office/drawing/2014/main" id="{B3F67F77-8745-7F83-AA3B-012CE1590B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41444" y="5915913"/>
            <a:ext cx="768433" cy="367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p14="http://schemas.microsoft.com/office/powerpoint/2010/main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p14="http://schemas.microsoft.com/office/powerpoint/2010/main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9988" tIns="44994" rIns="89988" bIns="44994">
            <a:spAutoFit/>
          </a:bodyPr>
          <a:lstStyle/>
          <a:p>
            <a:pPr defTabSz="4571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C" sz="1800" dirty="0">
                <a:solidFill>
                  <a:srgbClr val="000080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165.4</a:t>
            </a:r>
          </a:p>
        </p:txBody>
      </p:sp>
      <p:sp>
        <p:nvSpPr>
          <p:cNvPr id="38" name="Rectangle 22">
            <a:extLst>
              <a:ext uri="{FF2B5EF4-FFF2-40B4-BE49-F238E27FC236}">
                <a16:creationId xmlns:a16="http://schemas.microsoft.com/office/drawing/2014/main" id="{0001CFCF-1973-8563-E6B4-32CBC98A83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72396" y="5929357"/>
            <a:ext cx="768433" cy="367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p14="http://schemas.microsoft.com/office/powerpoint/2010/main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p14="http://schemas.microsoft.com/office/powerpoint/2010/main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9988" tIns="44994" rIns="89988" bIns="44994">
            <a:spAutoFit/>
          </a:bodyPr>
          <a:lstStyle/>
          <a:p>
            <a:pPr defTabSz="4571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C" sz="1800" dirty="0">
                <a:solidFill>
                  <a:srgbClr val="000080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164.2</a:t>
            </a:r>
          </a:p>
        </p:txBody>
      </p:sp>
      <p:sp>
        <p:nvSpPr>
          <p:cNvPr id="39" name="Rectangle 22">
            <a:extLst>
              <a:ext uri="{FF2B5EF4-FFF2-40B4-BE49-F238E27FC236}">
                <a16:creationId xmlns:a16="http://schemas.microsoft.com/office/drawing/2014/main" id="{E5520219-370F-239F-1350-8B45E9EC18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34104" y="5927020"/>
            <a:ext cx="768433" cy="367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p14="http://schemas.microsoft.com/office/powerpoint/2010/main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p14="http://schemas.microsoft.com/office/powerpoint/2010/main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9988" tIns="44994" rIns="89988" bIns="44994">
            <a:spAutoFit/>
          </a:bodyPr>
          <a:lstStyle/>
          <a:p>
            <a:pPr defTabSz="4571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C" sz="1800" dirty="0">
                <a:solidFill>
                  <a:srgbClr val="000080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161.8</a:t>
            </a:r>
          </a:p>
        </p:txBody>
      </p:sp>
      <p:sp>
        <p:nvSpPr>
          <p:cNvPr id="40" name="Rectangle 22">
            <a:extLst>
              <a:ext uri="{FF2B5EF4-FFF2-40B4-BE49-F238E27FC236}">
                <a16:creationId xmlns:a16="http://schemas.microsoft.com/office/drawing/2014/main" id="{D8D16214-1725-234B-024A-530D72B275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45105" y="5929780"/>
            <a:ext cx="768433" cy="367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p14="http://schemas.microsoft.com/office/powerpoint/2010/main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p14="http://schemas.microsoft.com/office/powerpoint/2010/main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9988" tIns="44994" rIns="89988" bIns="44994">
            <a:spAutoFit/>
          </a:bodyPr>
          <a:lstStyle/>
          <a:p>
            <a:pPr defTabSz="4571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C" sz="1800" dirty="0">
                <a:solidFill>
                  <a:srgbClr val="000080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161.2</a:t>
            </a:r>
          </a:p>
        </p:txBody>
      </p:sp>
      <p:sp>
        <p:nvSpPr>
          <p:cNvPr id="41" name="Rectangle 22">
            <a:extLst>
              <a:ext uri="{FF2B5EF4-FFF2-40B4-BE49-F238E27FC236}">
                <a16:creationId xmlns:a16="http://schemas.microsoft.com/office/drawing/2014/main" id="{3EFACD52-DFE2-3EA2-27BB-B6333E1130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62570" y="5915911"/>
            <a:ext cx="768433" cy="367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p14="http://schemas.microsoft.com/office/powerpoint/2010/main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p14="http://schemas.microsoft.com/office/powerpoint/2010/main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9988" tIns="44994" rIns="89988" bIns="44994">
            <a:spAutoFit/>
          </a:bodyPr>
          <a:lstStyle/>
          <a:p>
            <a:pPr defTabSz="4571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C" sz="1800" dirty="0">
                <a:solidFill>
                  <a:srgbClr val="000080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160.6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EEF347-69FE-E267-BDA2-DC2C66DC9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dirty="0"/>
              <a:t>Pruebas de hipótesis | Conceptos clave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A98EEE6-BEC9-1A3F-3EFD-6249094E3CDF}"/>
              </a:ext>
            </a:extLst>
          </p:cNvPr>
          <p:cNvCxnSpPr/>
          <p:nvPr/>
        </p:nvCxnSpPr>
        <p:spPr>
          <a:xfrm flipV="1">
            <a:off x="9542687" y="2273300"/>
            <a:ext cx="0" cy="3511550"/>
          </a:xfrm>
          <a:prstGeom prst="line">
            <a:avLst/>
          </a:prstGeom>
          <a:noFill/>
          <a:ln w="57150" cap="flat" cmpd="sng" algn="ctr">
            <a:solidFill>
              <a:srgbClr val="4F81BD"/>
            </a:solidFill>
            <a:prstDash val="dash"/>
          </a:ln>
          <a:effectLst/>
        </p:spPr>
      </p:cxnSp>
      <p:sp>
        <p:nvSpPr>
          <p:cNvPr id="11" name="Rectangle 21">
            <a:extLst>
              <a:ext uri="{FF2B5EF4-FFF2-40B4-BE49-F238E27FC236}">
                <a16:creationId xmlns:a16="http://schemas.microsoft.com/office/drawing/2014/main" id="{452F9ED7-DB39-7E3E-E647-AFC71BB7D1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88684" y="1944614"/>
            <a:ext cx="773266" cy="3678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p14="http://schemas.microsoft.com/office/powerpoint/2010/main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p14="http://schemas.microsoft.com/office/powerpoint/2010/main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5000" rIns="90000" bIns="4500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C" sz="1800" b="1" dirty="0">
                <a:solidFill>
                  <a:srgbClr val="4F81BD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165.2</a:t>
            </a:r>
          </a:p>
        </p:txBody>
      </p:sp>
    </p:spTree>
    <p:extLst>
      <p:ext uri="{BB962C8B-B14F-4D97-AF65-F5344CB8AC3E}">
        <p14:creationId xmlns:p14="http://schemas.microsoft.com/office/powerpoint/2010/main" val="26124167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35F117-515C-1898-D5AE-18E67A9C53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BAC4626-CAF9-99F0-E831-BE723106C05E}"/>
              </a:ext>
            </a:extLst>
          </p:cNvPr>
          <p:cNvSpPr/>
          <p:nvPr/>
        </p:nvSpPr>
        <p:spPr>
          <a:xfrm>
            <a:off x="1523802" y="345981"/>
            <a:ext cx="9142809" cy="9539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57154" fontAlgn="auto">
              <a:spcBef>
                <a:spcPts val="0"/>
              </a:spcBef>
              <a:spcAft>
                <a:spcPts val="0"/>
              </a:spcAft>
            </a:pPr>
            <a:r>
              <a:rPr lang="es-EC" sz="2800" b="1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Calcula la probabilidad de ver la evidencia</a:t>
            </a:r>
          </a:p>
          <a:p>
            <a:pPr algn="ctr" defTabSz="457154" fontAlgn="auto">
              <a:spcBef>
                <a:spcPts val="0"/>
              </a:spcBef>
              <a:spcAft>
                <a:spcPts val="0"/>
              </a:spcAft>
            </a:pPr>
            <a:r>
              <a:rPr lang="es-EC" sz="2800" b="1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tan extremo como E,</a:t>
            </a:r>
            <a:r>
              <a:rPr lang="es-EC" sz="2800" b="1" i="1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 si </a:t>
            </a:r>
            <a:r>
              <a:rPr lang="es-EC" sz="2800" b="1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H</a:t>
            </a:r>
            <a:r>
              <a:rPr lang="es-EC" sz="2800" b="1" baseline="-33000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0</a:t>
            </a:r>
            <a:r>
              <a:rPr lang="es-EC" sz="2800" b="1" i="1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 es cierto</a:t>
            </a:r>
            <a:r>
              <a:rPr lang="es-EC" sz="2800" b="1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. (El "valor p")</a:t>
            </a:r>
          </a:p>
        </p:txBody>
      </p:sp>
      <p:grpSp>
        <p:nvGrpSpPr>
          <p:cNvPr id="7" name="Group 3">
            <a:extLst>
              <a:ext uri="{FF2B5EF4-FFF2-40B4-BE49-F238E27FC236}">
                <a16:creationId xmlns:a16="http://schemas.microsoft.com/office/drawing/2014/main" id="{0D70D80F-1337-94C5-5EA4-E42DBB170359}"/>
              </a:ext>
            </a:extLst>
          </p:cNvPr>
          <p:cNvGrpSpPr>
            <a:grpSpLocks/>
          </p:cNvGrpSpPr>
          <p:nvPr/>
        </p:nvGrpSpPr>
        <p:grpSpPr bwMode="auto">
          <a:xfrm>
            <a:off x="1827318" y="1452730"/>
            <a:ext cx="8383945" cy="4465938"/>
            <a:chOff x="353" y="1462"/>
            <a:chExt cx="2846" cy="1516"/>
          </a:xfrm>
        </p:grpSpPr>
        <p:pic>
          <p:nvPicPr>
            <p:cNvPr id="26" name="Picture 4">
              <a:extLst>
                <a:ext uri="{FF2B5EF4-FFF2-40B4-BE49-F238E27FC236}">
                  <a16:creationId xmlns:a16="http://schemas.microsoft.com/office/drawing/2014/main" id="{831C7107-B3A2-3997-0697-515A4C81FE1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" b="15677"/>
            <a:stretch/>
          </p:blipFill>
          <p:spPr bwMode="auto">
            <a:xfrm>
              <a:off x="425" y="1627"/>
              <a:ext cx="2774" cy="135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p14="http://schemas.microsoft.com/office/powerpoint/2010/main"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p14="http://schemas.microsoft.com/office/powerpoint/2010/main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sp>
          <p:nvSpPr>
            <p:cNvPr id="27" name="Rectangle 5">
              <a:extLst>
                <a:ext uri="{FF2B5EF4-FFF2-40B4-BE49-F238E27FC236}">
                  <a16:creationId xmlns:a16="http://schemas.microsoft.com/office/drawing/2014/main" id="{8073A38B-3127-6FA5-C369-196379768A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3" y="1462"/>
              <a:ext cx="535" cy="3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p14="http://schemas.microsoft.com/office/powerpoint/2010/main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p14="http://schemas.microsoft.com/office/powerpoint/2010/main"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p14="http://schemas.microsoft.com/office/powerpoint/2010/main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square" lIns="89988" tIns="44994" rIns="89988" bIns="44994">
              <a:spAutoFit/>
            </a:bodyPr>
            <a:lstStyle/>
            <a:p>
              <a:pPr algn="ctr" defTabSz="457154" fontAlgn="auto">
                <a:spcBef>
                  <a:spcPts val="0"/>
                </a:spcBef>
                <a:spcAft>
                  <a:spcPts val="0"/>
                </a:spcAft>
                <a:tabLst>
                  <a:tab pos="723828" algn="l"/>
                </a:tabLst>
                <a:defRPr/>
              </a:pPr>
              <a:r>
                <a:rPr lang="es-EC" sz="1800" dirty="0">
                  <a:solidFill>
                    <a:srgbClr val="000000"/>
                  </a:solidFill>
                  <a:latin typeface="Open Sans" pitchFamily="2" charset="0"/>
                  <a:ea typeface="Open Sans" pitchFamily="2" charset="0"/>
                  <a:cs typeface="Open Sans" pitchFamily="2" charset="0"/>
                </a:rPr>
                <a:t>Densidad de probabilidad</a:t>
              </a:r>
              <a:br>
                <a:rPr lang="es-EC" sz="1800" dirty="0">
                  <a:solidFill>
                    <a:srgbClr val="000000"/>
                  </a:solidFill>
                  <a:latin typeface="Open Sans" pitchFamily="2" charset="0"/>
                  <a:ea typeface="Open Sans" pitchFamily="2" charset="0"/>
                  <a:cs typeface="Open Sans" pitchFamily="2" charset="0"/>
                </a:rPr>
              </a:br>
              <a:endParaRPr lang="es-EC" sz="1800" dirty="0">
                <a:solidFill>
                  <a:srgbClr val="000000"/>
                </a:solidFill>
                <a:latin typeface="Open Sans" pitchFamily="2" charset="0"/>
                <a:ea typeface="Open Sans" pitchFamily="2" charset="0"/>
                <a:cs typeface="Open Sans" pitchFamily="2" charset="0"/>
              </a:endParaRPr>
            </a:p>
          </p:txBody>
        </p:sp>
        <p:sp>
          <p:nvSpPr>
            <p:cNvPr id="28" name="Rectangle 6">
              <a:extLst>
                <a:ext uri="{FF2B5EF4-FFF2-40B4-BE49-F238E27FC236}">
                  <a16:creationId xmlns:a16="http://schemas.microsoft.com/office/drawing/2014/main" id="{0E24D26C-92EB-EC2D-6436-2FE1A2056D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53" y="1589"/>
              <a:ext cx="109" cy="132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p14="http://schemas.microsoft.com/office/powerpoint/2010/main" xmlns:a14="http://schemas.microsoft.com/office/drawing/2010/main" w="9360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p14="http://schemas.microsoft.com/office/powerpoint/2010/main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457154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C" sz="1800" dirty="0">
                <a:solidFill>
                  <a:prstClr val="white"/>
                </a:solidFill>
                <a:latin typeface="Open Sans" pitchFamily="2" charset="0"/>
                <a:ea typeface="Open Sans" pitchFamily="2" charset="0"/>
                <a:cs typeface="Open Sans" pitchFamily="2" charset="0"/>
              </a:endParaRPr>
            </a:p>
          </p:txBody>
        </p:sp>
        <p:sp>
          <p:nvSpPr>
            <p:cNvPr id="29" name="Rectangle 7">
              <a:extLst>
                <a:ext uri="{FF2B5EF4-FFF2-40B4-BE49-F238E27FC236}">
                  <a16:creationId xmlns:a16="http://schemas.microsoft.com/office/drawing/2014/main" id="{2E614AB0-7A84-9704-A682-B66C720BE6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8" y="1592"/>
              <a:ext cx="109" cy="132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p14="http://schemas.microsoft.com/office/powerpoint/2010/main" xmlns:a14="http://schemas.microsoft.com/office/drawing/2010/main" w="9360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p14="http://schemas.microsoft.com/office/powerpoint/2010/main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457154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C" sz="1800" dirty="0">
                <a:solidFill>
                  <a:prstClr val="white"/>
                </a:solidFill>
                <a:latin typeface="Open Sans" pitchFamily="2" charset="0"/>
                <a:ea typeface="Open Sans" pitchFamily="2" charset="0"/>
                <a:cs typeface="Open Sans" pitchFamily="2" charset="0"/>
              </a:endParaRPr>
            </a:p>
          </p:txBody>
        </p:sp>
      </p:grpSp>
      <p:sp>
        <p:nvSpPr>
          <p:cNvPr id="9" name="Rectangle 15">
            <a:extLst>
              <a:ext uri="{FF2B5EF4-FFF2-40B4-BE49-F238E27FC236}">
                <a16:creationId xmlns:a16="http://schemas.microsoft.com/office/drawing/2014/main" id="{C79569C4-D192-2949-347D-053B617546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3143" y="5929780"/>
            <a:ext cx="768433" cy="367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p14="http://schemas.microsoft.com/office/powerpoint/2010/main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p14="http://schemas.microsoft.com/office/powerpoint/2010/main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9988" tIns="44994" rIns="89988" bIns="44994">
            <a:spAutoFit/>
          </a:bodyPr>
          <a:lstStyle/>
          <a:p>
            <a:pPr defTabSz="4571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C" sz="1800" dirty="0">
                <a:solidFill>
                  <a:srgbClr val="000080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163.0</a:t>
            </a:r>
          </a:p>
        </p:txBody>
      </p:sp>
      <p:sp>
        <p:nvSpPr>
          <p:cNvPr id="15" name="Rectangle 21">
            <a:extLst>
              <a:ext uri="{FF2B5EF4-FFF2-40B4-BE49-F238E27FC236}">
                <a16:creationId xmlns:a16="http://schemas.microsoft.com/office/drawing/2014/main" id="{4A50A40B-46B3-38C6-8FE9-FCF63E2A08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92036" y="5922263"/>
            <a:ext cx="768433" cy="367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p14="http://schemas.microsoft.com/office/powerpoint/2010/main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p14="http://schemas.microsoft.com/office/powerpoint/2010/main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9988" tIns="44994" rIns="89988" bIns="44994">
            <a:spAutoFit/>
          </a:bodyPr>
          <a:lstStyle/>
          <a:p>
            <a:pPr defTabSz="4571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C" sz="1800" dirty="0">
                <a:solidFill>
                  <a:srgbClr val="000080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163.6</a:t>
            </a:r>
          </a:p>
        </p:txBody>
      </p:sp>
      <p:sp>
        <p:nvSpPr>
          <p:cNvPr id="16" name="Rectangle 22">
            <a:extLst>
              <a:ext uri="{FF2B5EF4-FFF2-40B4-BE49-F238E27FC236}">
                <a16:creationId xmlns:a16="http://schemas.microsoft.com/office/drawing/2014/main" id="{8E699211-D46F-C4D3-A036-207CCFC13F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22989" y="5935707"/>
            <a:ext cx="768433" cy="367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p14="http://schemas.microsoft.com/office/powerpoint/2010/main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p14="http://schemas.microsoft.com/office/powerpoint/2010/main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9988" tIns="44994" rIns="89988" bIns="44994">
            <a:spAutoFit/>
          </a:bodyPr>
          <a:lstStyle/>
          <a:p>
            <a:pPr defTabSz="4571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C" sz="1800" dirty="0">
                <a:solidFill>
                  <a:srgbClr val="000080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162.4</a:t>
            </a:r>
          </a:p>
        </p:txBody>
      </p:sp>
      <p:sp>
        <p:nvSpPr>
          <p:cNvPr id="36" name="Rectangle 15">
            <a:extLst>
              <a:ext uri="{FF2B5EF4-FFF2-40B4-BE49-F238E27FC236}">
                <a16:creationId xmlns:a16="http://schemas.microsoft.com/office/drawing/2014/main" id="{B752630F-6CED-2510-F490-A48155BF21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52551" y="5923428"/>
            <a:ext cx="768433" cy="367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p14="http://schemas.microsoft.com/office/powerpoint/2010/main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p14="http://schemas.microsoft.com/office/powerpoint/2010/main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9988" tIns="44994" rIns="89988" bIns="44994">
            <a:spAutoFit/>
          </a:bodyPr>
          <a:lstStyle/>
          <a:p>
            <a:pPr defTabSz="4571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C" sz="1800" dirty="0">
                <a:solidFill>
                  <a:srgbClr val="000080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164.8</a:t>
            </a:r>
          </a:p>
        </p:txBody>
      </p:sp>
      <p:sp>
        <p:nvSpPr>
          <p:cNvPr id="37" name="Rectangle 21">
            <a:extLst>
              <a:ext uri="{FF2B5EF4-FFF2-40B4-BE49-F238E27FC236}">
                <a16:creationId xmlns:a16="http://schemas.microsoft.com/office/drawing/2014/main" id="{8E6FD158-58E1-169F-9F6E-958B8F6EE7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41444" y="5915913"/>
            <a:ext cx="768433" cy="367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p14="http://schemas.microsoft.com/office/powerpoint/2010/main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p14="http://schemas.microsoft.com/office/powerpoint/2010/main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9988" tIns="44994" rIns="89988" bIns="44994">
            <a:spAutoFit/>
          </a:bodyPr>
          <a:lstStyle/>
          <a:p>
            <a:pPr defTabSz="4571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C" sz="1800" dirty="0">
                <a:solidFill>
                  <a:srgbClr val="000080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165.4</a:t>
            </a:r>
          </a:p>
        </p:txBody>
      </p:sp>
      <p:sp>
        <p:nvSpPr>
          <p:cNvPr id="38" name="Rectangle 22">
            <a:extLst>
              <a:ext uri="{FF2B5EF4-FFF2-40B4-BE49-F238E27FC236}">
                <a16:creationId xmlns:a16="http://schemas.microsoft.com/office/drawing/2014/main" id="{419B97A7-C930-69C0-A1B2-47E3E1D6C1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72396" y="5929357"/>
            <a:ext cx="768433" cy="367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p14="http://schemas.microsoft.com/office/powerpoint/2010/main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p14="http://schemas.microsoft.com/office/powerpoint/2010/main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9988" tIns="44994" rIns="89988" bIns="44994">
            <a:spAutoFit/>
          </a:bodyPr>
          <a:lstStyle/>
          <a:p>
            <a:pPr defTabSz="4571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C" sz="1800" dirty="0">
                <a:solidFill>
                  <a:srgbClr val="000080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164.2</a:t>
            </a:r>
          </a:p>
        </p:txBody>
      </p:sp>
      <p:sp>
        <p:nvSpPr>
          <p:cNvPr id="39" name="Rectangle 22">
            <a:extLst>
              <a:ext uri="{FF2B5EF4-FFF2-40B4-BE49-F238E27FC236}">
                <a16:creationId xmlns:a16="http://schemas.microsoft.com/office/drawing/2014/main" id="{32D96597-D43E-76E5-1CAE-6260E3A824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34104" y="5927020"/>
            <a:ext cx="768433" cy="367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p14="http://schemas.microsoft.com/office/powerpoint/2010/main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p14="http://schemas.microsoft.com/office/powerpoint/2010/main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9988" tIns="44994" rIns="89988" bIns="44994">
            <a:spAutoFit/>
          </a:bodyPr>
          <a:lstStyle/>
          <a:p>
            <a:pPr defTabSz="4571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C" sz="1800" dirty="0">
                <a:solidFill>
                  <a:srgbClr val="000080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161.8</a:t>
            </a:r>
          </a:p>
        </p:txBody>
      </p:sp>
      <p:sp>
        <p:nvSpPr>
          <p:cNvPr id="40" name="Rectangle 22">
            <a:extLst>
              <a:ext uri="{FF2B5EF4-FFF2-40B4-BE49-F238E27FC236}">
                <a16:creationId xmlns:a16="http://schemas.microsoft.com/office/drawing/2014/main" id="{2C91A364-5081-1ABA-5FBA-A0F781A511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45105" y="5929780"/>
            <a:ext cx="768433" cy="367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p14="http://schemas.microsoft.com/office/powerpoint/2010/main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p14="http://schemas.microsoft.com/office/powerpoint/2010/main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9988" tIns="44994" rIns="89988" bIns="44994">
            <a:spAutoFit/>
          </a:bodyPr>
          <a:lstStyle/>
          <a:p>
            <a:pPr defTabSz="4571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C" sz="1800" dirty="0">
                <a:solidFill>
                  <a:srgbClr val="000080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161.2</a:t>
            </a:r>
          </a:p>
        </p:txBody>
      </p:sp>
      <p:sp>
        <p:nvSpPr>
          <p:cNvPr id="41" name="Rectangle 22">
            <a:extLst>
              <a:ext uri="{FF2B5EF4-FFF2-40B4-BE49-F238E27FC236}">
                <a16:creationId xmlns:a16="http://schemas.microsoft.com/office/drawing/2014/main" id="{45310C4D-AE8E-05CE-F122-1F5CDC3507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62570" y="5915911"/>
            <a:ext cx="768433" cy="367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p14="http://schemas.microsoft.com/office/powerpoint/2010/main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p14="http://schemas.microsoft.com/office/powerpoint/2010/main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9988" tIns="44994" rIns="89988" bIns="44994">
            <a:spAutoFit/>
          </a:bodyPr>
          <a:lstStyle/>
          <a:p>
            <a:pPr defTabSz="4571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C" sz="1800" dirty="0">
                <a:solidFill>
                  <a:srgbClr val="000080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160.6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504371-E292-97A8-6DD2-23CD85DB6E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dirty="0"/>
              <a:t>Pruebas de hipótesis | Conceptos clave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EFC6681-45BE-B949-4174-2E56B0EAADEF}"/>
              </a:ext>
            </a:extLst>
          </p:cNvPr>
          <p:cNvCxnSpPr/>
          <p:nvPr/>
        </p:nvCxnSpPr>
        <p:spPr>
          <a:xfrm flipV="1">
            <a:off x="9542687" y="2273300"/>
            <a:ext cx="0" cy="3511550"/>
          </a:xfrm>
          <a:prstGeom prst="line">
            <a:avLst/>
          </a:prstGeom>
          <a:noFill/>
          <a:ln w="57150" cap="flat" cmpd="sng" algn="ctr">
            <a:solidFill>
              <a:srgbClr val="4F81BD"/>
            </a:solidFill>
            <a:prstDash val="dash"/>
          </a:ln>
          <a:effectLst/>
        </p:spPr>
      </p:cxnSp>
      <p:sp>
        <p:nvSpPr>
          <p:cNvPr id="11" name="Rectangle 21">
            <a:extLst>
              <a:ext uri="{FF2B5EF4-FFF2-40B4-BE49-F238E27FC236}">
                <a16:creationId xmlns:a16="http://schemas.microsoft.com/office/drawing/2014/main" id="{127AD967-3895-D547-B56F-C6F1F68A8E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88684" y="1944614"/>
            <a:ext cx="773266" cy="3678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p14="http://schemas.microsoft.com/office/powerpoint/2010/main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p14="http://schemas.microsoft.com/office/powerpoint/2010/main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5000" rIns="90000" bIns="4500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C" sz="1800" b="1" dirty="0">
                <a:solidFill>
                  <a:srgbClr val="4F81BD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165.2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9C56D64-4EB2-6375-63DC-F702196DA13E}"/>
              </a:ext>
            </a:extLst>
          </p:cNvPr>
          <p:cNvSpPr/>
          <p:nvPr/>
        </p:nvSpPr>
        <p:spPr>
          <a:xfrm>
            <a:off x="9542688" y="2349500"/>
            <a:ext cx="1125313" cy="3435350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s-EC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ED415B9-5974-1BB2-7E1B-CE1179C467EE}"/>
              </a:ext>
            </a:extLst>
          </p:cNvPr>
          <p:cNvSpPr txBox="1"/>
          <p:nvPr/>
        </p:nvSpPr>
        <p:spPr>
          <a:xfrm>
            <a:off x="6019775" y="1792463"/>
            <a:ext cx="2677336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s-EC" b="1" i="1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p-valor </a:t>
            </a:r>
            <a:r>
              <a:rPr lang="es-EC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= Pr(X ≥ 165.2)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4852F2-9ADB-399A-C697-93EA4E4B10E0}"/>
              </a:ext>
            </a:extLst>
          </p:cNvPr>
          <p:cNvSpPr txBox="1"/>
          <p:nvPr/>
        </p:nvSpPr>
        <p:spPr>
          <a:xfrm>
            <a:off x="5974118" y="1504809"/>
            <a:ext cx="3448380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s-EC" b="1" i="1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Una prueba de una sola cola</a:t>
            </a:r>
            <a:endParaRPr lang="es-EC" dirty="0">
              <a:solidFill>
                <a:schemeClr val="accent6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60177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0965FB-C8E8-0895-5298-8F287C29AA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792043D-7CC2-8945-1DAE-AAD546BBE03A}"/>
              </a:ext>
            </a:extLst>
          </p:cNvPr>
          <p:cNvSpPr/>
          <p:nvPr/>
        </p:nvSpPr>
        <p:spPr>
          <a:xfrm>
            <a:off x="1523802" y="345981"/>
            <a:ext cx="9142809" cy="9539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57154" fontAlgn="auto">
              <a:spcBef>
                <a:spcPts val="0"/>
              </a:spcBef>
              <a:spcAft>
                <a:spcPts val="0"/>
              </a:spcAft>
            </a:pPr>
            <a:r>
              <a:rPr lang="es-EC" sz="2800" b="1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Calcula la probabilidad de ver la evidencia</a:t>
            </a:r>
          </a:p>
          <a:p>
            <a:pPr algn="ctr" defTabSz="457154" fontAlgn="auto">
              <a:spcBef>
                <a:spcPts val="0"/>
              </a:spcBef>
              <a:spcAft>
                <a:spcPts val="0"/>
              </a:spcAft>
            </a:pPr>
            <a:r>
              <a:rPr lang="es-EC" sz="2800" b="1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tan extremo como E,</a:t>
            </a:r>
            <a:r>
              <a:rPr lang="es-EC" sz="2800" b="1" i="1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 si </a:t>
            </a:r>
            <a:r>
              <a:rPr lang="es-EC" sz="2800" b="1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H</a:t>
            </a:r>
            <a:r>
              <a:rPr lang="es-EC" sz="2800" b="1" baseline="-33000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0</a:t>
            </a:r>
            <a:r>
              <a:rPr lang="es-EC" sz="2800" b="1" i="1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 es cierto</a:t>
            </a:r>
            <a:r>
              <a:rPr lang="es-EC" sz="2800" b="1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. (El "valor p")</a:t>
            </a:r>
          </a:p>
        </p:txBody>
      </p:sp>
      <p:grpSp>
        <p:nvGrpSpPr>
          <p:cNvPr id="7" name="Group 3">
            <a:extLst>
              <a:ext uri="{FF2B5EF4-FFF2-40B4-BE49-F238E27FC236}">
                <a16:creationId xmlns:a16="http://schemas.microsoft.com/office/drawing/2014/main" id="{E3200731-C4D5-19AF-C390-B9C4ECDB48DA}"/>
              </a:ext>
            </a:extLst>
          </p:cNvPr>
          <p:cNvGrpSpPr>
            <a:grpSpLocks/>
          </p:cNvGrpSpPr>
          <p:nvPr/>
        </p:nvGrpSpPr>
        <p:grpSpPr bwMode="auto">
          <a:xfrm>
            <a:off x="1827318" y="1452730"/>
            <a:ext cx="8383945" cy="4465938"/>
            <a:chOff x="353" y="1462"/>
            <a:chExt cx="2846" cy="1516"/>
          </a:xfrm>
        </p:grpSpPr>
        <p:pic>
          <p:nvPicPr>
            <p:cNvPr id="26" name="Picture 4">
              <a:extLst>
                <a:ext uri="{FF2B5EF4-FFF2-40B4-BE49-F238E27FC236}">
                  <a16:creationId xmlns:a16="http://schemas.microsoft.com/office/drawing/2014/main" id="{F2252F35-E4C4-83BF-EB4C-BC172D7A7CA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" b="15677"/>
            <a:stretch/>
          </p:blipFill>
          <p:spPr bwMode="auto">
            <a:xfrm>
              <a:off x="425" y="1627"/>
              <a:ext cx="2774" cy="135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p14="http://schemas.microsoft.com/office/powerpoint/2010/main"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p14="http://schemas.microsoft.com/office/powerpoint/2010/main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sp>
          <p:nvSpPr>
            <p:cNvPr id="27" name="Rectangle 5">
              <a:extLst>
                <a:ext uri="{FF2B5EF4-FFF2-40B4-BE49-F238E27FC236}">
                  <a16:creationId xmlns:a16="http://schemas.microsoft.com/office/drawing/2014/main" id="{5D37C610-A757-33FC-AB63-0DBC637114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3" y="1462"/>
              <a:ext cx="535" cy="3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p14="http://schemas.microsoft.com/office/powerpoint/2010/main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p14="http://schemas.microsoft.com/office/powerpoint/2010/main"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p14="http://schemas.microsoft.com/office/powerpoint/2010/main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square" lIns="89988" tIns="44994" rIns="89988" bIns="44994">
              <a:spAutoFit/>
            </a:bodyPr>
            <a:lstStyle/>
            <a:p>
              <a:pPr algn="ctr" defTabSz="457154" fontAlgn="auto">
                <a:spcBef>
                  <a:spcPts val="0"/>
                </a:spcBef>
                <a:spcAft>
                  <a:spcPts val="0"/>
                </a:spcAft>
                <a:tabLst>
                  <a:tab pos="723828" algn="l"/>
                </a:tabLst>
                <a:defRPr/>
              </a:pPr>
              <a:r>
                <a:rPr lang="es-EC" sz="1800" dirty="0">
                  <a:solidFill>
                    <a:srgbClr val="000000"/>
                  </a:solidFill>
                  <a:latin typeface="Open Sans" pitchFamily="2" charset="0"/>
                  <a:ea typeface="Open Sans" pitchFamily="2" charset="0"/>
                  <a:cs typeface="Open Sans" pitchFamily="2" charset="0"/>
                </a:rPr>
                <a:t>Densidad de probabilidad</a:t>
              </a:r>
              <a:br>
                <a:rPr lang="es-EC" sz="1800" dirty="0">
                  <a:solidFill>
                    <a:srgbClr val="000000"/>
                  </a:solidFill>
                  <a:latin typeface="Open Sans" pitchFamily="2" charset="0"/>
                  <a:ea typeface="Open Sans" pitchFamily="2" charset="0"/>
                  <a:cs typeface="Open Sans" pitchFamily="2" charset="0"/>
                </a:rPr>
              </a:br>
              <a:endParaRPr lang="es-EC" sz="1800" dirty="0">
                <a:solidFill>
                  <a:srgbClr val="000000"/>
                </a:solidFill>
                <a:latin typeface="Open Sans" pitchFamily="2" charset="0"/>
                <a:ea typeface="Open Sans" pitchFamily="2" charset="0"/>
                <a:cs typeface="Open Sans" pitchFamily="2" charset="0"/>
              </a:endParaRPr>
            </a:p>
          </p:txBody>
        </p:sp>
        <p:sp>
          <p:nvSpPr>
            <p:cNvPr id="28" name="Rectangle 6">
              <a:extLst>
                <a:ext uri="{FF2B5EF4-FFF2-40B4-BE49-F238E27FC236}">
                  <a16:creationId xmlns:a16="http://schemas.microsoft.com/office/drawing/2014/main" id="{39827268-EF44-CB45-B49F-18D3E8B503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53" y="1589"/>
              <a:ext cx="109" cy="132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p14="http://schemas.microsoft.com/office/powerpoint/2010/main" xmlns:a14="http://schemas.microsoft.com/office/drawing/2010/main" w="9360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p14="http://schemas.microsoft.com/office/powerpoint/2010/main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457154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C" sz="1800" dirty="0">
                <a:solidFill>
                  <a:prstClr val="white"/>
                </a:solidFill>
                <a:latin typeface="Open Sans" pitchFamily="2" charset="0"/>
                <a:ea typeface="Open Sans" pitchFamily="2" charset="0"/>
                <a:cs typeface="Open Sans" pitchFamily="2" charset="0"/>
              </a:endParaRPr>
            </a:p>
          </p:txBody>
        </p:sp>
        <p:sp>
          <p:nvSpPr>
            <p:cNvPr id="29" name="Rectangle 7">
              <a:extLst>
                <a:ext uri="{FF2B5EF4-FFF2-40B4-BE49-F238E27FC236}">
                  <a16:creationId xmlns:a16="http://schemas.microsoft.com/office/drawing/2014/main" id="{3F065F91-D859-7D5E-D18A-DCAF773645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8" y="1592"/>
              <a:ext cx="109" cy="132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p14="http://schemas.microsoft.com/office/powerpoint/2010/main" xmlns:a14="http://schemas.microsoft.com/office/drawing/2010/main" w="9360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p14="http://schemas.microsoft.com/office/powerpoint/2010/main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457154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C" sz="1800" dirty="0">
                <a:solidFill>
                  <a:prstClr val="white"/>
                </a:solidFill>
                <a:latin typeface="Open Sans" pitchFamily="2" charset="0"/>
                <a:ea typeface="Open Sans" pitchFamily="2" charset="0"/>
                <a:cs typeface="Open Sans" pitchFamily="2" charset="0"/>
              </a:endParaRPr>
            </a:p>
          </p:txBody>
        </p:sp>
      </p:grpSp>
      <p:sp>
        <p:nvSpPr>
          <p:cNvPr id="9" name="Rectangle 15">
            <a:extLst>
              <a:ext uri="{FF2B5EF4-FFF2-40B4-BE49-F238E27FC236}">
                <a16:creationId xmlns:a16="http://schemas.microsoft.com/office/drawing/2014/main" id="{138F7A11-F90E-5FC3-DBA6-51816D9566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3143" y="5929780"/>
            <a:ext cx="768433" cy="367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p14="http://schemas.microsoft.com/office/powerpoint/2010/main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p14="http://schemas.microsoft.com/office/powerpoint/2010/main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9988" tIns="44994" rIns="89988" bIns="44994">
            <a:spAutoFit/>
          </a:bodyPr>
          <a:lstStyle/>
          <a:p>
            <a:pPr defTabSz="4571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C" sz="1800" dirty="0">
                <a:solidFill>
                  <a:srgbClr val="000080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163.0</a:t>
            </a:r>
          </a:p>
        </p:txBody>
      </p:sp>
      <p:sp>
        <p:nvSpPr>
          <p:cNvPr id="15" name="Rectangle 21">
            <a:extLst>
              <a:ext uri="{FF2B5EF4-FFF2-40B4-BE49-F238E27FC236}">
                <a16:creationId xmlns:a16="http://schemas.microsoft.com/office/drawing/2014/main" id="{47FB6A47-218B-6B5B-005F-85E772B0A0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92036" y="5922263"/>
            <a:ext cx="768433" cy="367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p14="http://schemas.microsoft.com/office/powerpoint/2010/main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p14="http://schemas.microsoft.com/office/powerpoint/2010/main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9988" tIns="44994" rIns="89988" bIns="44994">
            <a:spAutoFit/>
          </a:bodyPr>
          <a:lstStyle/>
          <a:p>
            <a:pPr defTabSz="4571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C" sz="1800" dirty="0">
                <a:solidFill>
                  <a:srgbClr val="000080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163.6</a:t>
            </a:r>
          </a:p>
        </p:txBody>
      </p:sp>
      <p:sp>
        <p:nvSpPr>
          <p:cNvPr id="16" name="Rectangle 22">
            <a:extLst>
              <a:ext uri="{FF2B5EF4-FFF2-40B4-BE49-F238E27FC236}">
                <a16:creationId xmlns:a16="http://schemas.microsoft.com/office/drawing/2014/main" id="{49FE299A-02F2-F112-02DB-EAD5E0E45F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22989" y="5935707"/>
            <a:ext cx="768433" cy="367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p14="http://schemas.microsoft.com/office/powerpoint/2010/main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p14="http://schemas.microsoft.com/office/powerpoint/2010/main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9988" tIns="44994" rIns="89988" bIns="44994">
            <a:spAutoFit/>
          </a:bodyPr>
          <a:lstStyle/>
          <a:p>
            <a:pPr defTabSz="4571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C" sz="1800" dirty="0">
                <a:solidFill>
                  <a:srgbClr val="000080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162.4</a:t>
            </a:r>
          </a:p>
        </p:txBody>
      </p:sp>
      <p:sp>
        <p:nvSpPr>
          <p:cNvPr id="36" name="Rectangle 15">
            <a:extLst>
              <a:ext uri="{FF2B5EF4-FFF2-40B4-BE49-F238E27FC236}">
                <a16:creationId xmlns:a16="http://schemas.microsoft.com/office/drawing/2014/main" id="{8E8B1480-77FA-D4E4-2B08-212452780B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52551" y="5923428"/>
            <a:ext cx="768433" cy="367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p14="http://schemas.microsoft.com/office/powerpoint/2010/main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p14="http://schemas.microsoft.com/office/powerpoint/2010/main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9988" tIns="44994" rIns="89988" bIns="44994">
            <a:spAutoFit/>
          </a:bodyPr>
          <a:lstStyle/>
          <a:p>
            <a:pPr defTabSz="4571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C" sz="1800" dirty="0">
                <a:solidFill>
                  <a:srgbClr val="000080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164.8</a:t>
            </a:r>
          </a:p>
        </p:txBody>
      </p:sp>
      <p:sp>
        <p:nvSpPr>
          <p:cNvPr id="37" name="Rectangle 21">
            <a:extLst>
              <a:ext uri="{FF2B5EF4-FFF2-40B4-BE49-F238E27FC236}">
                <a16:creationId xmlns:a16="http://schemas.microsoft.com/office/drawing/2014/main" id="{E53CACF2-B189-C15D-B603-B2D23DC0B1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41444" y="5915913"/>
            <a:ext cx="768433" cy="367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p14="http://schemas.microsoft.com/office/powerpoint/2010/main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p14="http://schemas.microsoft.com/office/powerpoint/2010/main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9988" tIns="44994" rIns="89988" bIns="44994">
            <a:spAutoFit/>
          </a:bodyPr>
          <a:lstStyle/>
          <a:p>
            <a:pPr defTabSz="4571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C" sz="1800" dirty="0">
                <a:solidFill>
                  <a:srgbClr val="000080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165.4</a:t>
            </a:r>
          </a:p>
        </p:txBody>
      </p:sp>
      <p:sp>
        <p:nvSpPr>
          <p:cNvPr id="38" name="Rectangle 22">
            <a:extLst>
              <a:ext uri="{FF2B5EF4-FFF2-40B4-BE49-F238E27FC236}">
                <a16:creationId xmlns:a16="http://schemas.microsoft.com/office/drawing/2014/main" id="{F2E3B610-08C2-FF2D-BD13-A070F7010C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72396" y="5929357"/>
            <a:ext cx="768433" cy="367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p14="http://schemas.microsoft.com/office/powerpoint/2010/main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p14="http://schemas.microsoft.com/office/powerpoint/2010/main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9988" tIns="44994" rIns="89988" bIns="44994">
            <a:spAutoFit/>
          </a:bodyPr>
          <a:lstStyle/>
          <a:p>
            <a:pPr defTabSz="4571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C" sz="1800" dirty="0">
                <a:solidFill>
                  <a:srgbClr val="000080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164.2</a:t>
            </a:r>
          </a:p>
        </p:txBody>
      </p:sp>
      <p:sp>
        <p:nvSpPr>
          <p:cNvPr id="39" name="Rectangle 22">
            <a:extLst>
              <a:ext uri="{FF2B5EF4-FFF2-40B4-BE49-F238E27FC236}">
                <a16:creationId xmlns:a16="http://schemas.microsoft.com/office/drawing/2014/main" id="{E573A3B0-8B49-7A03-5782-E9A59D2902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34104" y="5927020"/>
            <a:ext cx="768433" cy="367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p14="http://schemas.microsoft.com/office/powerpoint/2010/main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p14="http://schemas.microsoft.com/office/powerpoint/2010/main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9988" tIns="44994" rIns="89988" bIns="44994">
            <a:spAutoFit/>
          </a:bodyPr>
          <a:lstStyle/>
          <a:p>
            <a:pPr defTabSz="4571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C" sz="1800" dirty="0">
                <a:solidFill>
                  <a:srgbClr val="000080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161.8</a:t>
            </a:r>
          </a:p>
        </p:txBody>
      </p:sp>
      <p:sp>
        <p:nvSpPr>
          <p:cNvPr id="40" name="Rectangle 22">
            <a:extLst>
              <a:ext uri="{FF2B5EF4-FFF2-40B4-BE49-F238E27FC236}">
                <a16:creationId xmlns:a16="http://schemas.microsoft.com/office/drawing/2014/main" id="{A4DB076F-F212-29AD-8D05-D9E3A597E3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45105" y="5929780"/>
            <a:ext cx="768433" cy="367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p14="http://schemas.microsoft.com/office/powerpoint/2010/main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p14="http://schemas.microsoft.com/office/powerpoint/2010/main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9988" tIns="44994" rIns="89988" bIns="44994">
            <a:spAutoFit/>
          </a:bodyPr>
          <a:lstStyle/>
          <a:p>
            <a:pPr defTabSz="4571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C" sz="1800" dirty="0">
                <a:solidFill>
                  <a:srgbClr val="000080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161.2</a:t>
            </a:r>
          </a:p>
        </p:txBody>
      </p:sp>
      <p:sp>
        <p:nvSpPr>
          <p:cNvPr id="41" name="Rectangle 22">
            <a:extLst>
              <a:ext uri="{FF2B5EF4-FFF2-40B4-BE49-F238E27FC236}">
                <a16:creationId xmlns:a16="http://schemas.microsoft.com/office/drawing/2014/main" id="{C1755983-7602-EE3D-54E2-B6C0ABD4A8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62570" y="5915911"/>
            <a:ext cx="768433" cy="367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p14="http://schemas.microsoft.com/office/powerpoint/2010/main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p14="http://schemas.microsoft.com/office/powerpoint/2010/main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9988" tIns="44994" rIns="89988" bIns="44994">
            <a:spAutoFit/>
          </a:bodyPr>
          <a:lstStyle/>
          <a:p>
            <a:pPr defTabSz="4571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C" sz="1800" dirty="0">
                <a:solidFill>
                  <a:srgbClr val="000080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160.6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D64793-D3FA-E5BB-085D-4A108E0D18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dirty="0"/>
              <a:t>Pruebas de hipótesis | Conceptos clave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F7AEB78-427D-541B-EC81-D828D43D85BA}"/>
              </a:ext>
            </a:extLst>
          </p:cNvPr>
          <p:cNvCxnSpPr/>
          <p:nvPr/>
        </p:nvCxnSpPr>
        <p:spPr>
          <a:xfrm flipV="1">
            <a:off x="9542687" y="2273300"/>
            <a:ext cx="0" cy="3511550"/>
          </a:xfrm>
          <a:prstGeom prst="line">
            <a:avLst/>
          </a:prstGeom>
          <a:noFill/>
          <a:ln w="57150" cap="flat" cmpd="sng" algn="ctr">
            <a:solidFill>
              <a:srgbClr val="4F81BD"/>
            </a:solidFill>
            <a:prstDash val="dash"/>
          </a:ln>
          <a:effectLst/>
        </p:spPr>
      </p:cxnSp>
      <p:sp>
        <p:nvSpPr>
          <p:cNvPr id="11" name="Rectangle 21">
            <a:extLst>
              <a:ext uri="{FF2B5EF4-FFF2-40B4-BE49-F238E27FC236}">
                <a16:creationId xmlns:a16="http://schemas.microsoft.com/office/drawing/2014/main" id="{973C8730-AC0F-9F2B-F294-2F2662BED6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88684" y="1944614"/>
            <a:ext cx="773266" cy="3678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p14="http://schemas.microsoft.com/office/powerpoint/2010/main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p14="http://schemas.microsoft.com/office/powerpoint/2010/main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5000" rIns="90000" bIns="4500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C" sz="1800" b="1" dirty="0">
                <a:solidFill>
                  <a:srgbClr val="4F81BD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165.2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3E7F808-3330-B9B5-E278-DD841C56E349}"/>
              </a:ext>
            </a:extLst>
          </p:cNvPr>
          <p:cNvSpPr/>
          <p:nvPr/>
        </p:nvSpPr>
        <p:spPr>
          <a:xfrm>
            <a:off x="9542688" y="2349500"/>
            <a:ext cx="1125313" cy="3435350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s-EC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9AD0BDA-B9A7-8C0E-EF53-0CE82FBCF5F7}"/>
              </a:ext>
            </a:extLst>
          </p:cNvPr>
          <p:cNvSpPr txBox="1"/>
          <p:nvPr/>
        </p:nvSpPr>
        <p:spPr>
          <a:xfrm>
            <a:off x="6019775" y="1792463"/>
            <a:ext cx="2739853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s-EC" b="1" i="1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p-valor </a:t>
            </a:r>
            <a:r>
              <a:rPr lang="es-EC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= Pr(X ≥ 165.2) </a:t>
            </a:r>
            <a:br>
              <a:rPr lang="es-EC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</a:br>
            <a:r>
              <a:rPr lang="es-EC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+ Pr(X  ≤  165.2)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DB708E-C576-C484-DC5A-B7A0BDF55211}"/>
              </a:ext>
            </a:extLst>
          </p:cNvPr>
          <p:cNvSpPr txBox="1"/>
          <p:nvPr/>
        </p:nvSpPr>
        <p:spPr>
          <a:xfrm>
            <a:off x="5974118" y="1504809"/>
            <a:ext cx="3409908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s-EC" b="1" i="1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Una prueba de dos sola cola</a:t>
            </a:r>
            <a:endParaRPr lang="es-EC" dirty="0">
              <a:solidFill>
                <a:schemeClr val="accent6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8" name="Rectangle 21">
            <a:extLst>
              <a:ext uri="{FF2B5EF4-FFF2-40B4-BE49-F238E27FC236}">
                <a16:creationId xmlns:a16="http://schemas.microsoft.com/office/drawing/2014/main" id="{3DDA5C6E-3338-D071-316B-D96F657D94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15532" y="1941213"/>
            <a:ext cx="711387" cy="3678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p14="http://schemas.microsoft.com/office/powerpoint/2010/main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p14="http://schemas.microsoft.com/office/powerpoint/2010/main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5000" rIns="90000" bIns="4500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r>
              <a:rPr lang="es-EC" sz="1800" b="1" dirty="0">
                <a:solidFill>
                  <a:srgbClr val="4F81BD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160.8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A004A42-5904-91D3-871A-8EFF15348C9A}"/>
              </a:ext>
            </a:extLst>
          </p:cNvPr>
          <p:cNvSpPr/>
          <p:nvPr/>
        </p:nvSpPr>
        <p:spPr>
          <a:xfrm>
            <a:off x="1524000" y="2349500"/>
            <a:ext cx="1646897" cy="3435350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s-EC" dirty="0">
              <a:solidFill>
                <a:prstClr val="white"/>
              </a:solidFill>
              <a:latin typeface="Calibri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30E57CB-CFD5-56B6-5AC4-A4D8E6E45E5D}"/>
              </a:ext>
            </a:extLst>
          </p:cNvPr>
          <p:cNvCxnSpPr/>
          <p:nvPr/>
        </p:nvCxnSpPr>
        <p:spPr>
          <a:xfrm flipV="1">
            <a:off x="3169534" y="2273300"/>
            <a:ext cx="0" cy="3511550"/>
          </a:xfrm>
          <a:prstGeom prst="line">
            <a:avLst/>
          </a:prstGeom>
          <a:ln w="57150" cmpd="sng">
            <a:solidFill>
              <a:schemeClr val="accent6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72655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23D375-B1A0-5621-845B-75125E0A6A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86B0A-BB0D-0B24-642D-9983AE4BE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dirty="0"/>
              <a:t>Pruebas de hipótesis | Conceptos clave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FBE6E03-AFF8-B3F4-4249-4E369B065D8D}"/>
              </a:ext>
            </a:extLst>
          </p:cNvPr>
          <p:cNvSpPr/>
          <p:nvPr/>
        </p:nvSpPr>
        <p:spPr>
          <a:xfrm>
            <a:off x="1524001" y="344785"/>
            <a:ext cx="9144000" cy="5233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lang="es-EC" sz="2800" b="1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Pruebas de una y dos colas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49F7B70-FD43-7B8A-694E-06900DD37231}"/>
              </a:ext>
            </a:extLst>
          </p:cNvPr>
          <p:cNvSpPr txBox="1"/>
          <p:nvPr/>
        </p:nvSpPr>
        <p:spPr>
          <a:xfrm>
            <a:off x="2667001" y="950278"/>
            <a:ext cx="7181850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45720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s-EC" sz="1800" dirty="0">
                <a:solidFill>
                  <a:prstClr val="black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Decide qué prueba vas a hacer ANTES de empezar una prueba de hipótesis.</a:t>
            </a:r>
          </a:p>
          <a:p>
            <a:pPr marL="285750" indent="-285750" defTabSz="45720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endParaRPr lang="es-EC" sz="1800" dirty="0">
              <a:solidFill>
                <a:prstClr val="black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285750" indent="-285750" defTabSz="45720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s-EC" sz="1800" dirty="0">
                <a:solidFill>
                  <a:prstClr val="black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Se utilizan pruebas unidireccionales cuando sospechas que la media puede ser mayor que tu valor de hipótesis nula, pero estás seguro de que no es menor (ni viceversa).</a:t>
            </a:r>
            <a:br>
              <a:rPr lang="es-EC" sz="1800" dirty="0">
                <a:solidFill>
                  <a:prstClr val="black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</a:br>
            <a:br>
              <a:rPr lang="es-EC" sz="1800" dirty="0">
                <a:solidFill>
                  <a:prstClr val="black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</a:br>
            <a:r>
              <a:rPr lang="es-EC" sz="1800" dirty="0">
                <a:solidFill>
                  <a:prstClr val="black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ej. 	</a:t>
            </a:r>
            <a:r>
              <a:rPr lang="es-EC" sz="1800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H</a:t>
            </a:r>
            <a:r>
              <a:rPr lang="es-EC" sz="1800" baseline="-25000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0</a:t>
            </a:r>
            <a:r>
              <a:rPr lang="es-EC" sz="1800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 : μ = 163 cm</a:t>
            </a:r>
            <a:br>
              <a:rPr lang="es-EC" sz="1800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</a:br>
            <a:r>
              <a:rPr lang="es-EC" sz="1800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 H</a:t>
            </a:r>
            <a:r>
              <a:rPr lang="es-EC" sz="1800" baseline="-25000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1</a:t>
            </a:r>
            <a:r>
              <a:rPr lang="es-EC" sz="1800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 : μ &gt; 163 cm</a:t>
            </a:r>
            <a:br>
              <a:rPr lang="es-EC" sz="1800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</a:br>
            <a:r>
              <a:rPr lang="es-EC" sz="1800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		</a:t>
            </a:r>
            <a:r>
              <a:rPr lang="es-EC" sz="1800" i="1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valor p </a:t>
            </a:r>
            <a:r>
              <a:rPr lang="es-EC" sz="1800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= Pr (X ≥ 165,2)</a:t>
            </a:r>
          </a:p>
          <a:p>
            <a:pPr marL="285750" indent="-285750" defTabSz="45720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endParaRPr lang="es-EC" sz="1800" dirty="0">
              <a:solidFill>
                <a:prstClr val="black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285750" indent="-285750" defTabSz="45720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s-EC" sz="1800" dirty="0">
                <a:solidFill>
                  <a:prstClr val="black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Se utilizan pruebas de dos colas cuando quieres saber si tu hipótesis nula es correcta, pero los errores pueden estar en CUALQUIERA de las dos direcciones.</a:t>
            </a:r>
            <a:br>
              <a:rPr lang="es-EC" sz="1800" dirty="0">
                <a:solidFill>
                  <a:prstClr val="black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</a:br>
            <a:r>
              <a:rPr lang="es-EC" sz="1800" dirty="0">
                <a:solidFill>
                  <a:prstClr val="black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p ej. 	</a:t>
            </a:r>
            <a:r>
              <a:rPr lang="es-EC" sz="1800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H</a:t>
            </a:r>
            <a:r>
              <a:rPr lang="es-EC" sz="1800" baseline="-25000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0</a:t>
            </a:r>
            <a:r>
              <a:rPr lang="es-EC" sz="1800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 : μ = 163 cm</a:t>
            </a:r>
            <a:br>
              <a:rPr lang="es-EC" sz="1800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</a:br>
            <a:r>
              <a:rPr lang="es-EC" sz="1800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 H</a:t>
            </a:r>
            <a:r>
              <a:rPr lang="es-EC" sz="1800" baseline="-25000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1</a:t>
            </a:r>
            <a:r>
              <a:rPr lang="es-EC" sz="1800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 : μ ≠ 163 cm</a:t>
            </a:r>
            <a:br>
              <a:rPr lang="es-EC" sz="1800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</a:br>
            <a:r>
              <a:rPr lang="es-EC" sz="1800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		</a:t>
            </a:r>
            <a:r>
              <a:rPr lang="es-EC" sz="1800" i="1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p-valor </a:t>
            </a:r>
            <a:r>
              <a:rPr lang="es-EC" sz="1800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= Pr (X ≥ 165,2) + Pr (X ≤ 160,8)</a:t>
            </a:r>
          </a:p>
          <a:p>
            <a:pPr marL="285750" indent="-285750" defTabSz="45720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endParaRPr lang="es-EC" sz="1800" dirty="0">
              <a:solidFill>
                <a:prstClr val="black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285750" indent="-285750" defTabSz="45720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s-EC" sz="1800" dirty="0">
                <a:solidFill>
                  <a:prstClr val="black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La prueba que elijas puede influir mucho en tus resultados, </a:t>
            </a:r>
            <a:br>
              <a:rPr lang="es-EC" sz="1800" dirty="0">
                <a:solidFill>
                  <a:prstClr val="black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</a:br>
            <a:r>
              <a:rPr lang="es-EC" sz="1800" dirty="0">
                <a:solidFill>
                  <a:prstClr val="black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así que elige con cuidado.</a:t>
            </a:r>
          </a:p>
          <a:p>
            <a:pPr marL="285750" indent="-285750" defTabSz="457200" fontAlgn="auto"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endParaRPr lang="es-EC" sz="1800" dirty="0">
              <a:solidFill>
                <a:prstClr val="black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D610FF9-870F-4118-68AB-DFD91027BBE9}"/>
              </a:ext>
            </a:extLst>
          </p:cNvPr>
          <p:cNvSpPr txBox="1"/>
          <p:nvPr/>
        </p:nvSpPr>
        <p:spPr>
          <a:xfrm>
            <a:off x="8063604" y="4494328"/>
            <a:ext cx="3217200" cy="1477328"/>
          </a:xfrm>
          <a:prstGeom prst="rect">
            <a:avLst/>
          </a:prstGeom>
          <a:solidFill>
            <a:srgbClr val="1956AF">
              <a:alpha val="50196"/>
            </a:srgbClr>
          </a:solidFill>
          <a:ln w="38100"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C" sz="18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Open Sans" pitchFamily="2" charset="0"/>
                <a:ea typeface="Open Sans" pitchFamily="2" charset="0"/>
                <a:cs typeface="Open Sans" pitchFamily="2" charset="0"/>
              </a:rPr>
              <a:t>(Para la distribución normal, en realidad puedes simplemente duplicar el valor p para la prueba de una cola!)</a:t>
            </a:r>
          </a:p>
        </p:txBody>
      </p:sp>
    </p:spTree>
    <p:extLst>
      <p:ext uri="{BB962C8B-B14F-4D97-AF65-F5344CB8AC3E}">
        <p14:creationId xmlns:p14="http://schemas.microsoft.com/office/powerpoint/2010/main" val="4354023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0ED902-0F91-7686-3A5F-BE2E7EA287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D9142DB-332D-F985-C7FF-320DCE276FE4}"/>
              </a:ext>
            </a:extLst>
          </p:cNvPr>
          <p:cNvSpPr/>
          <p:nvPr/>
        </p:nvSpPr>
        <p:spPr>
          <a:xfrm>
            <a:off x="1523802" y="345981"/>
            <a:ext cx="9142809" cy="9539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57154" fontAlgn="auto">
              <a:spcBef>
                <a:spcPts val="0"/>
              </a:spcBef>
              <a:spcAft>
                <a:spcPts val="0"/>
              </a:spcAft>
            </a:pPr>
            <a:r>
              <a:rPr lang="es-EC" sz="2800" b="1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Calcula la probabilidad de ver la evidencia</a:t>
            </a:r>
          </a:p>
          <a:p>
            <a:pPr algn="ctr" defTabSz="457154" fontAlgn="auto">
              <a:spcBef>
                <a:spcPts val="0"/>
              </a:spcBef>
              <a:spcAft>
                <a:spcPts val="0"/>
              </a:spcAft>
            </a:pPr>
            <a:r>
              <a:rPr lang="es-EC" sz="2800" b="1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tan extremo como E,</a:t>
            </a:r>
            <a:r>
              <a:rPr lang="es-EC" sz="2800" b="1" i="1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 si </a:t>
            </a:r>
            <a:r>
              <a:rPr lang="es-EC" sz="2800" b="1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H</a:t>
            </a:r>
            <a:r>
              <a:rPr lang="es-EC" sz="2800" b="1" baseline="-33000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0</a:t>
            </a:r>
            <a:r>
              <a:rPr lang="es-EC" sz="2800" b="1" i="1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 es cierto</a:t>
            </a:r>
            <a:r>
              <a:rPr lang="es-EC" sz="2800" b="1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. (El "valor p")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D8EF44-4164-C787-EDB7-0BFCFF5765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dirty="0"/>
              <a:t>Pruebas de hipótesis | Conceptos clave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6809416-9689-79E9-01BA-DD8B15FA1057}"/>
              </a:ext>
            </a:extLst>
          </p:cNvPr>
          <p:cNvGrpSpPr/>
          <p:nvPr/>
        </p:nvGrpSpPr>
        <p:grpSpPr>
          <a:xfrm>
            <a:off x="1525187" y="1833523"/>
            <a:ext cx="8680992" cy="4060178"/>
            <a:chOff x="4694401" y="2288401"/>
            <a:chExt cx="4252320" cy="1988849"/>
          </a:xfrm>
        </p:grpSpPr>
        <p:grpSp>
          <p:nvGrpSpPr>
            <p:cNvPr id="17" name="Group 7">
              <a:extLst>
                <a:ext uri="{FF2B5EF4-FFF2-40B4-BE49-F238E27FC236}">
                  <a16:creationId xmlns:a16="http://schemas.microsoft.com/office/drawing/2014/main" id="{C2D4DABE-6838-7B05-4694-AC4139D8634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694401" y="2288401"/>
              <a:ext cx="4252320" cy="1988849"/>
              <a:chOff x="3260" y="1589"/>
              <a:chExt cx="2953" cy="1381"/>
            </a:xfrm>
          </p:grpSpPr>
          <p:pic>
            <p:nvPicPr>
              <p:cNvPr id="22" name="Picture 8">
                <a:extLst>
                  <a:ext uri="{FF2B5EF4-FFF2-40B4-BE49-F238E27FC236}">
                    <a16:creationId xmlns:a16="http://schemas.microsoft.com/office/drawing/2014/main" id="{B8036AFB-6C0A-57DD-9C78-AD68946F1CC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6441" r="1" b="16168"/>
              <a:stretch/>
            </p:blipFill>
            <p:spPr bwMode="auto">
              <a:xfrm>
                <a:off x="3260" y="1627"/>
                <a:ext cx="2953" cy="134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="" xmlns:p14="http://schemas.microsoft.com/office/powerpoint/2010/main" xmlns:a14="http://schemas.microsoft.com/office/drawing/2010/main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p14="http://schemas.microsoft.com/office/powerpoint/2010/main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</p:pic>
          <p:sp>
            <p:nvSpPr>
              <p:cNvPr id="23" name="Rectangle 10">
                <a:extLst>
                  <a:ext uri="{FF2B5EF4-FFF2-40B4-BE49-F238E27FC236}">
                    <a16:creationId xmlns:a16="http://schemas.microsoft.com/office/drawing/2014/main" id="{5270052B-E3DC-E7DB-52CD-699DF80FB6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89" y="1589"/>
                <a:ext cx="109" cy="1322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="" xmlns:p14="http://schemas.microsoft.com/office/powerpoint/2010/main" xmlns:a14="http://schemas.microsoft.com/office/drawing/2010/main" w="9360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p14="http://schemas.microsoft.com/office/powerpoint/2010/main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457200"/>
                <a:endParaRPr lang="es-EC" dirty="0">
                  <a:solidFill>
                    <a:prstClr val="white"/>
                  </a:solidFill>
                  <a:latin typeface="Open Sans" pitchFamily="2" charset="0"/>
                  <a:ea typeface="Open Sans" pitchFamily="2" charset="0"/>
                  <a:cs typeface="Open Sans" pitchFamily="2" charset="0"/>
                </a:endParaRPr>
              </a:p>
            </p:txBody>
          </p:sp>
        </p:grpSp>
        <p:sp>
          <p:nvSpPr>
            <p:cNvPr id="18" name="AutoShape 24">
              <a:extLst>
                <a:ext uri="{FF2B5EF4-FFF2-40B4-BE49-F238E27FC236}">
                  <a16:creationId xmlns:a16="http://schemas.microsoft.com/office/drawing/2014/main" id="{1E5106FF-BBD9-E055-D863-1016A107B5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55361" y="2448706"/>
              <a:ext cx="3526560" cy="1764186"/>
            </a:xfrm>
            <a:prstGeom prst="roundRect">
              <a:avLst>
                <a:gd name="adj" fmla="val 79"/>
              </a:avLst>
            </a:prstGeom>
            <a:solidFill>
              <a:srgbClr val="FFFFFF"/>
            </a:solidFill>
            <a:ln w="9525" cap="flat">
              <a:solidFill>
                <a:srgbClr val="FFFFFF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p14="http://schemas.microsoft.com/office/powerpoint/2010/main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82945" tIns="41473" rIns="82945" bIns="41473" anchor="ctr"/>
            <a:lstStyle/>
            <a:p>
              <a:pPr defTabSz="457200"/>
              <a:endParaRPr lang="es-EC" dirty="0">
                <a:solidFill>
                  <a:prstClr val="white"/>
                </a:solidFill>
                <a:latin typeface="Open Sans" pitchFamily="2" charset="0"/>
                <a:ea typeface="Open Sans" pitchFamily="2" charset="0"/>
                <a:cs typeface="Open Sans" pitchFamily="2" charset="0"/>
              </a:endParaRPr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B0BBDE8A-8E36-351E-7E3E-A657BEAFBA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6667" t="16057" r="9907" b="19375"/>
            <a:stretch/>
          </p:blipFill>
          <p:spPr>
            <a:xfrm>
              <a:off x="5772150" y="2540000"/>
              <a:ext cx="2564010" cy="1679242"/>
            </a:xfrm>
            <a:prstGeom prst="rect">
              <a:avLst/>
            </a:prstGeom>
          </p:spPr>
        </p:pic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EB28AB7-0259-B603-A313-73413ABC1232}"/>
                </a:ext>
              </a:extLst>
            </p:cNvPr>
            <p:cNvCxnSpPr/>
            <p:nvPr/>
          </p:nvCxnSpPr>
          <p:spPr>
            <a:xfrm>
              <a:off x="5355361" y="4212892"/>
              <a:ext cx="429489" cy="0"/>
            </a:xfrm>
            <a:prstGeom prst="line">
              <a:avLst/>
            </a:prstGeom>
            <a:ln w="12700" cmpd="sng"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7DABC624-0BC1-9BB1-4270-C83E6C44D6B3}"/>
                </a:ext>
              </a:extLst>
            </p:cNvPr>
            <p:cNvCxnSpPr/>
            <p:nvPr/>
          </p:nvCxnSpPr>
          <p:spPr>
            <a:xfrm>
              <a:off x="8336161" y="2546050"/>
              <a:ext cx="429489" cy="0"/>
            </a:xfrm>
            <a:prstGeom prst="line">
              <a:avLst/>
            </a:prstGeom>
            <a:ln w="19050" cmpd="sng"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Rectangle 15">
            <a:extLst>
              <a:ext uri="{FF2B5EF4-FFF2-40B4-BE49-F238E27FC236}">
                <a16:creationId xmlns:a16="http://schemas.microsoft.com/office/drawing/2014/main" id="{2E8A0A60-4774-AA11-404C-2D860752C5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3925" y="5929312"/>
            <a:ext cx="803723" cy="3832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p14="http://schemas.microsoft.com/office/powerpoint/2010/main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p14="http://schemas.microsoft.com/office/powerpoint/2010/main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5000" rIns="90000" bIns="45000">
            <a:spAutoFit/>
          </a:bodyPr>
          <a:lstStyle/>
          <a:p>
            <a:pPr defTabSz="457200">
              <a:defRPr/>
            </a:pPr>
            <a:r>
              <a:rPr lang="es-EC" dirty="0">
                <a:solidFill>
                  <a:srgbClr val="000080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163.0</a:t>
            </a:r>
          </a:p>
        </p:txBody>
      </p:sp>
      <p:sp>
        <p:nvSpPr>
          <p:cNvPr id="25" name="Rectangle 21">
            <a:extLst>
              <a:ext uri="{FF2B5EF4-FFF2-40B4-BE49-F238E27FC236}">
                <a16:creationId xmlns:a16="http://schemas.microsoft.com/office/drawing/2014/main" id="{A8A4A59D-1B09-63FC-BB61-C3BB458194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92934" y="5921794"/>
            <a:ext cx="803723" cy="3832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p14="http://schemas.microsoft.com/office/powerpoint/2010/main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p14="http://schemas.microsoft.com/office/powerpoint/2010/main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5000" rIns="90000" bIns="45000">
            <a:spAutoFit/>
          </a:bodyPr>
          <a:lstStyle/>
          <a:p>
            <a:pPr defTabSz="457200">
              <a:defRPr/>
            </a:pPr>
            <a:r>
              <a:rPr lang="es-EC" dirty="0">
                <a:solidFill>
                  <a:srgbClr val="000080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163.6</a:t>
            </a:r>
          </a:p>
        </p:txBody>
      </p:sp>
      <p:sp>
        <p:nvSpPr>
          <p:cNvPr id="30" name="Rectangle 22">
            <a:extLst>
              <a:ext uri="{FF2B5EF4-FFF2-40B4-BE49-F238E27FC236}">
                <a16:creationId xmlns:a16="http://schemas.microsoft.com/office/drawing/2014/main" id="{41D21EB7-C475-E661-A70C-06A2E4671F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23656" y="5935239"/>
            <a:ext cx="803723" cy="3832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p14="http://schemas.microsoft.com/office/powerpoint/2010/main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p14="http://schemas.microsoft.com/office/powerpoint/2010/main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5000" rIns="90000" bIns="45000">
            <a:spAutoFit/>
          </a:bodyPr>
          <a:lstStyle/>
          <a:p>
            <a:pPr defTabSz="457200">
              <a:defRPr/>
            </a:pPr>
            <a:r>
              <a:rPr lang="es-EC" dirty="0">
                <a:solidFill>
                  <a:srgbClr val="000080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162.4</a:t>
            </a:r>
          </a:p>
        </p:txBody>
      </p:sp>
      <p:sp>
        <p:nvSpPr>
          <p:cNvPr id="31" name="Rectangle 15">
            <a:extLst>
              <a:ext uri="{FF2B5EF4-FFF2-40B4-BE49-F238E27FC236}">
                <a16:creationId xmlns:a16="http://schemas.microsoft.com/office/drawing/2014/main" id="{405F19BE-6A85-F9A6-0B3F-6E04CB7494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53678" y="5922959"/>
            <a:ext cx="803723" cy="3832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p14="http://schemas.microsoft.com/office/powerpoint/2010/main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p14="http://schemas.microsoft.com/office/powerpoint/2010/main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5000" rIns="90000" bIns="45000">
            <a:spAutoFit/>
          </a:bodyPr>
          <a:lstStyle/>
          <a:p>
            <a:pPr defTabSz="457200">
              <a:defRPr/>
            </a:pPr>
            <a:r>
              <a:rPr lang="es-EC" dirty="0">
                <a:solidFill>
                  <a:srgbClr val="000080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164.8</a:t>
            </a:r>
          </a:p>
        </p:txBody>
      </p:sp>
      <p:sp>
        <p:nvSpPr>
          <p:cNvPr id="32" name="Rectangle 21">
            <a:extLst>
              <a:ext uri="{FF2B5EF4-FFF2-40B4-BE49-F238E27FC236}">
                <a16:creationId xmlns:a16="http://schemas.microsoft.com/office/drawing/2014/main" id="{37B0DFD0-E4EA-2CAD-BEF7-EAE8E7ADD8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42687" y="5915443"/>
            <a:ext cx="803723" cy="3832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p14="http://schemas.microsoft.com/office/powerpoint/2010/main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p14="http://schemas.microsoft.com/office/powerpoint/2010/main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5000" rIns="90000" bIns="45000">
            <a:spAutoFit/>
          </a:bodyPr>
          <a:lstStyle/>
          <a:p>
            <a:pPr defTabSz="457200">
              <a:defRPr/>
            </a:pPr>
            <a:r>
              <a:rPr lang="es-EC" dirty="0">
                <a:solidFill>
                  <a:srgbClr val="000080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165.4</a:t>
            </a:r>
          </a:p>
        </p:txBody>
      </p:sp>
      <p:sp>
        <p:nvSpPr>
          <p:cNvPr id="33" name="Rectangle 22">
            <a:extLst>
              <a:ext uri="{FF2B5EF4-FFF2-40B4-BE49-F238E27FC236}">
                <a16:creationId xmlns:a16="http://schemas.microsoft.com/office/drawing/2014/main" id="{6ACF3D2F-7B7B-8D63-F769-27AACD9B67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73409" y="5928888"/>
            <a:ext cx="803723" cy="3832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p14="http://schemas.microsoft.com/office/powerpoint/2010/main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p14="http://schemas.microsoft.com/office/powerpoint/2010/main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5000" rIns="90000" bIns="45000">
            <a:spAutoFit/>
          </a:bodyPr>
          <a:lstStyle/>
          <a:p>
            <a:pPr defTabSz="457200">
              <a:defRPr/>
            </a:pPr>
            <a:r>
              <a:rPr lang="es-EC" dirty="0">
                <a:solidFill>
                  <a:srgbClr val="000080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164.2</a:t>
            </a:r>
          </a:p>
        </p:txBody>
      </p:sp>
      <p:sp>
        <p:nvSpPr>
          <p:cNvPr id="34" name="Rectangle 22">
            <a:extLst>
              <a:ext uri="{FF2B5EF4-FFF2-40B4-BE49-F238E27FC236}">
                <a16:creationId xmlns:a16="http://schemas.microsoft.com/office/drawing/2014/main" id="{FEDD7E8C-B389-6B13-FB0B-A38018C6B3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34656" y="5926551"/>
            <a:ext cx="803723" cy="3832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p14="http://schemas.microsoft.com/office/powerpoint/2010/main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p14="http://schemas.microsoft.com/office/powerpoint/2010/main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5000" rIns="90000" bIns="45000">
            <a:spAutoFit/>
          </a:bodyPr>
          <a:lstStyle/>
          <a:p>
            <a:pPr defTabSz="457200">
              <a:defRPr/>
            </a:pPr>
            <a:r>
              <a:rPr lang="es-EC" dirty="0">
                <a:solidFill>
                  <a:srgbClr val="000080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161.8</a:t>
            </a:r>
          </a:p>
        </p:txBody>
      </p:sp>
      <p:sp>
        <p:nvSpPr>
          <p:cNvPr id="35" name="Rectangle 22">
            <a:extLst>
              <a:ext uri="{FF2B5EF4-FFF2-40B4-BE49-F238E27FC236}">
                <a16:creationId xmlns:a16="http://schemas.microsoft.com/office/drawing/2014/main" id="{C2DBC730-E7EF-C1E9-6306-C3CE87E804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45541" y="5929312"/>
            <a:ext cx="803723" cy="3832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p14="http://schemas.microsoft.com/office/powerpoint/2010/main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p14="http://schemas.microsoft.com/office/powerpoint/2010/main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5000" rIns="90000" bIns="45000">
            <a:spAutoFit/>
          </a:bodyPr>
          <a:lstStyle/>
          <a:p>
            <a:pPr defTabSz="457200">
              <a:defRPr/>
            </a:pPr>
            <a:r>
              <a:rPr lang="es-EC" dirty="0">
                <a:solidFill>
                  <a:srgbClr val="000080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161.2</a:t>
            </a:r>
          </a:p>
        </p:txBody>
      </p:sp>
      <p:sp>
        <p:nvSpPr>
          <p:cNvPr id="42" name="Rectangle 22">
            <a:extLst>
              <a:ext uri="{FF2B5EF4-FFF2-40B4-BE49-F238E27FC236}">
                <a16:creationId xmlns:a16="http://schemas.microsoft.com/office/drawing/2014/main" id="{960C7469-0AB1-EF61-BECF-70CB4CB233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62891" y="5915441"/>
            <a:ext cx="803723" cy="3832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p14="http://schemas.microsoft.com/office/powerpoint/2010/main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p14="http://schemas.microsoft.com/office/powerpoint/2010/main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5000" rIns="90000" bIns="45000">
            <a:spAutoFit/>
          </a:bodyPr>
          <a:lstStyle/>
          <a:p>
            <a:pPr defTabSz="457200">
              <a:defRPr/>
            </a:pPr>
            <a:r>
              <a:rPr lang="es-EC" dirty="0">
                <a:solidFill>
                  <a:srgbClr val="000080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160.6</a:t>
            </a:r>
          </a:p>
        </p:txBody>
      </p:sp>
      <p:sp>
        <p:nvSpPr>
          <p:cNvPr id="43" name="Rectangle 21">
            <a:extLst>
              <a:ext uri="{FF2B5EF4-FFF2-40B4-BE49-F238E27FC236}">
                <a16:creationId xmlns:a16="http://schemas.microsoft.com/office/drawing/2014/main" id="{CA0B47D3-E94E-7A29-A4CF-45677411A1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88684" y="1944614"/>
            <a:ext cx="808532" cy="3832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p14="http://schemas.microsoft.com/office/powerpoint/2010/main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p14="http://schemas.microsoft.com/office/powerpoint/2010/main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5000" rIns="90000" bIns="45000">
            <a:spAutoFit/>
          </a:bodyPr>
          <a:lstStyle/>
          <a:p>
            <a:pPr defTabSz="457200">
              <a:defRPr/>
            </a:pPr>
            <a:r>
              <a:rPr lang="es-EC" b="1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165.2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D9181B87-52A4-F6E7-2832-D616DFC1B631}"/>
              </a:ext>
            </a:extLst>
          </p:cNvPr>
          <p:cNvSpPr/>
          <p:nvPr/>
        </p:nvSpPr>
        <p:spPr>
          <a:xfrm>
            <a:off x="9542688" y="2349500"/>
            <a:ext cx="1125313" cy="3435350"/>
          </a:xfrm>
          <a:prstGeom prst="rect">
            <a:avLst/>
          </a:prstGeom>
          <a:solidFill>
            <a:srgbClr val="1956AF">
              <a:alpha val="5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s-EC" dirty="0">
              <a:solidFill>
                <a:prstClr val="white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D6603FA-B609-65EA-0D91-34EF9C4A0FF7}"/>
              </a:ext>
            </a:extLst>
          </p:cNvPr>
          <p:cNvCxnSpPr/>
          <p:nvPr/>
        </p:nvCxnSpPr>
        <p:spPr>
          <a:xfrm flipV="1">
            <a:off x="9542687" y="2273300"/>
            <a:ext cx="0" cy="3511550"/>
          </a:xfrm>
          <a:prstGeom prst="line">
            <a:avLst/>
          </a:prstGeom>
          <a:ln w="57150" cmpd="sng">
            <a:solidFill>
              <a:schemeClr val="accent6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6E35B1E7-375E-9298-5939-FB8CCA612BFB}"/>
              </a:ext>
            </a:extLst>
          </p:cNvPr>
          <p:cNvCxnSpPr/>
          <p:nvPr/>
        </p:nvCxnSpPr>
        <p:spPr>
          <a:xfrm>
            <a:off x="1524001" y="5778500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2DCEDDB8-A165-2DAB-6ABF-DCCFB53D4BBD}"/>
              </a:ext>
            </a:extLst>
          </p:cNvPr>
          <p:cNvSpPr txBox="1"/>
          <p:nvPr/>
        </p:nvSpPr>
        <p:spPr>
          <a:xfrm>
            <a:off x="3737679" y="2435419"/>
            <a:ext cx="3078087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s-EC" b="1" i="1" dirty="0">
                <a:solidFill>
                  <a:schemeClr val="bg2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p-valor </a:t>
            </a:r>
            <a:r>
              <a:rPr lang="es-EC" dirty="0">
                <a:solidFill>
                  <a:schemeClr val="bg2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= 2 × Pr(X ≥ 165,2)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418D2A1-3A64-78A8-236C-6F3D6FC02E73}"/>
              </a:ext>
            </a:extLst>
          </p:cNvPr>
          <p:cNvSpPr txBox="1"/>
          <p:nvPr/>
        </p:nvSpPr>
        <p:spPr>
          <a:xfrm>
            <a:off x="6654801" y="1600201"/>
            <a:ext cx="2465740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s-EC" b="1" dirty="0">
                <a:solidFill>
                  <a:schemeClr val="bg2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Esto es 1 – F(165.2) 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011D9E8-DE13-DE48-ED36-0076BC69D0ED}"/>
              </a:ext>
            </a:extLst>
          </p:cNvPr>
          <p:cNvSpPr txBox="1"/>
          <p:nvPr/>
        </p:nvSpPr>
        <p:spPr>
          <a:xfrm>
            <a:off x="1941640" y="2198410"/>
            <a:ext cx="897390" cy="3816429"/>
          </a:xfrm>
          <a:prstGeom prst="rect">
            <a:avLst/>
          </a:prstGeom>
          <a:solidFill>
            <a:srgbClr val="FFFFFF"/>
          </a:solidFill>
          <a:effectLst>
            <a:softEdge rad="50800"/>
          </a:effectLst>
        </p:spPr>
        <p:txBody>
          <a:bodyPr wrap="square" rtlCol="0">
            <a:spAutoFit/>
          </a:bodyPr>
          <a:lstStyle/>
          <a:p>
            <a:pPr defTabSz="457200"/>
            <a:r>
              <a:rPr lang="es-EC" sz="2200" dirty="0">
                <a:solidFill>
                  <a:prstClr val="black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1.0</a:t>
            </a:r>
          </a:p>
          <a:p>
            <a:pPr defTabSz="457200"/>
            <a:endParaRPr lang="es-EC" sz="2200" dirty="0">
              <a:solidFill>
                <a:prstClr val="black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defTabSz="457200"/>
            <a:r>
              <a:rPr lang="es-EC" sz="2200" dirty="0">
                <a:solidFill>
                  <a:prstClr val="black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0.8</a:t>
            </a:r>
          </a:p>
          <a:p>
            <a:pPr defTabSz="457200"/>
            <a:endParaRPr lang="es-EC" sz="2200" dirty="0">
              <a:solidFill>
                <a:prstClr val="black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defTabSz="457200"/>
            <a:r>
              <a:rPr lang="es-EC" sz="2200" dirty="0">
                <a:solidFill>
                  <a:prstClr val="black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0.6</a:t>
            </a:r>
          </a:p>
          <a:p>
            <a:pPr defTabSz="457200"/>
            <a:endParaRPr lang="es-EC" sz="2200" dirty="0">
              <a:solidFill>
                <a:prstClr val="black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defTabSz="457200"/>
            <a:r>
              <a:rPr lang="es-EC" sz="2200" dirty="0">
                <a:solidFill>
                  <a:prstClr val="black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0.4</a:t>
            </a:r>
          </a:p>
          <a:p>
            <a:pPr defTabSz="457200"/>
            <a:endParaRPr lang="es-EC" sz="2200" dirty="0">
              <a:solidFill>
                <a:prstClr val="black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defTabSz="457200"/>
            <a:r>
              <a:rPr lang="es-EC" sz="2200" dirty="0">
                <a:solidFill>
                  <a:prstClr val="black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0.2</a:t>
            </a:r>
          </a:p>
          <a:p>
            <a:pPr defTabSz="457200"/>
            <a:endParaRPr lang="es-EC" sz="2200" dirty="0">
              <a:solidFill>
                <a:prstClr val="black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defTabSz="457200"/>
            <a:r>
              <a:rPr lang="es-EC" sz="2200" dirty="0">
                <a:solidFill>
                  <a:prstClr val="black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0.0</a:t>
            </a:r>
          </a:p>
        </p:txBody>
      </p:sp>
      <p:sp>
        <p:nvSpPr>
          <p:cNvPr id="50" name="Rectangle 9">
            <a:extLst>
              <a:ext uri="{FF2B5EF4-FFF2-40B4-BE49-F238E27FC236}">
                <a16:creationId xmlns:a16="http://schemas.microsoft.com/office/drawing/2014/main" id="{2D99ECD3-8074-4909-725B-F8D11AD4CE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86872" y="1480720"/>
            <a:ext cx="1696218" cy="6756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p14="http://schemas.microsoft.com/office/powerpoint/2010/main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p14="http://schemas.microsoft.com/office/powerpoint/2010/main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square" lIns="90000" tIns="45000" rIns="90000" bIns="45000">
            <a:spAutoFit/>
          </a:bodyPr>
          <a:lstStyle/>
          <a:p>
            <a:pPr algn="ctr" defTabSz="457200">
              <a:tabLst>
                <a:tab pos="656650" algn="l"/>
              </a:tabLst>
            </a:pPr>
            <a:r>
              <a:rPr lang="es-EC" dirty="0">
                <a:solidFill>
                  <a:srgbClr val="000000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Acumulativo</a:t>
            </a:r>
          </a:p>
          <a:p>
            <a:pPr algn="ctr" defTabSz="457200">
              <a:tabLst>
                <a:tab pos="656650" algn="l"/>
              </a:tabLst>
            </a:pPr>
            <a:r>
              <a:rPr lang="es-EC" dirty="0">
                <a:solidFill>
                  <a:srgbClr val="000000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Probabilidad</a:t>
            </a:r>
          </a:p>
        </p:txBody>
      </p:sp>
      <p:sp>
        <p:nvSpPr>
          <p:cNvPr id="51" name="Rounded Rectangle 10">
            <a:extLst>
              <a:ext uri="{FF2B5EF4-FFF2-40B4-BE49-F238E27FC236}">
                <a16:creationId xmlns:a16="http://schemas.microsoft.com/office/drawing/2014/main" id="{E12ADDC6-7DB1-40B0-29E6-5358136A0B66}"/>
              </a:ext>
            </a:extLst>
          </p:cNvPr>
          <p:cNvSpPr/>
          <p:nvPr/>
        </p:nvSpPr>
        <p:spPr>
          <a:xfrm>
            <a:off x="5220473" y="2393951"/>
            <a:ext cx="1672462" cy="463550"/>
          </a:xfrm>
          <a:prstGeom prst="roundRect">
            <a:avLst/>
          </a:prstGeom>
          <a:noFill/>
          <a:ln w="762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s-EC" dirty="0">
              <a:solidFill>
                <a:prstClr val="white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52" name="Rectangle 21">
            <a:extLst>
              <a:ext uri="{FF2B5EF4-FFF2-40B4-BE49-F238E27FC236}">
                <a16:creationId xmlns:a16="http://schemas.microsoft.com/office/drawing/2014/main" id="{B3C6D678-9A60-1D0A-ADD9-2942B56763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15532" y="1941213"/>
            <a:ext cx="808532" cy="3832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p14="http://schemas.microsoft.com/office/powerpoint/2010/main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p14="http://schemas.microsoft.com/office/powerpoint/2010/main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5000" rIns="90000" bIns="45000">
            <a:spAutoFit/>
          </a:bodyPr>
          <a:lstStyle/>
          <a:p>
            <a:pPr defTabSz="457200">
              <a:defRPr/>
            </a:pPr>
            <a:r>
              <a:rPr lang="es-EC" b="1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160.8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032A3AF-F370-6A01-D10D-4A67B6A3F134}"/>
              </a:ext>
            </a:extLst>
          </p:cNvPr>
          <p:cNvSpPr/>
          <p:nvPr/>
        </p:nvSpPr>
        <p:spPr>
          <a:xfrm>
            <a:off x="1524000" y="2349500"/>
            <a:ext cx="1646897" cy="3435350"/>
          </a:xfrm>
          <a:prstGeom prst="rect">
            <a:avLst/>
          </a:prstGeom>
          <a:solidFill>
            <a:srgbClr val="1956AF">
              <a:alpha val="5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s-EC" dirty="0">
              <a:solidFill>
                <a:prstClr val="white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64A37B8E-3ACA-1AE9-B557-1EE5E6A20B86}"/>
              </a:ext>
            </a:extLst>
          </p:cNvPr>
          <p:cNvCxnSpPr/>
          <p:nvPr/>
        </p:nvCxnSpPr>
        <p:spPr>
          <a:xfrm flipV="1">
            <a:off x="3169534" y="2273300"/>
            <a:ext cx="0" cy="3511550"/>
          </a:xfrm>
          <a:prstGeom prst="line">
            <a:avLst/>
          </a:prstGeom>
          <a:ln w="57150" cmpd="sng">
            <a:solidFill>
              <a:schemeClr val="accent6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23444E45-1251-6286-A9C0-78995780EF3C}"/>
              </a:ext>
            </a:extLst>
          </p:cNvPr>
          <p:cNvSpPr txBox="1"/>
          <p:nvPr/>
        </p:nvSpPr>
        <p:spPr>
          <a:xfrm>
            <a:off x="4203255" y="2053388"/>
            <a:ext cx="2988319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s-EC" b="1" i="1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Una prueba de dos colas</a:t>
            </a:r>
            <a:endParaRPr lang="es-EC" dirty="0">
              <a:solidFill>
                <a:schemeClr val="accent6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78F69833-4551-1EDE-A640-8C4B36CAA7A8}"/>
              </a:ext>
            </a:extLst>
          </p:cNvPr>
          <p:cNvCxnSpPr/>
          <p:nvPr/>
        </p:nvCxnSpPr>
        <p:spPr>
          <a:xfrm flipH="1">
            <a:off x="6539753" y="1955801"/>
            <a:ext cx="369047" cy="330704"/>
          </a:xfrm>
          <a:prstGeom prst="straightConnector1">
            <a:avLst/>
          </a:prstGeom>
          <a:ln w="38100" cmpd="sng"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BA73E05D-BFA1-DB58-4BD0-B2E949D259C4}"/>
              </a:ext>
            </a:extLst>
          </p:cNvPr>
          <p:cNvSpPr txBox="1"/>
          <p:nvPr/>
        </p:nvSpPr>
        <p:spPr>
          <a:xfrm>
            <a:off x="1917700" y="3365500"/>
            <a:ext cx="8353569" cy="1846659"/>
          </a:xfrm>
          <a:prstGeom prst="rect">
            <a:avLst/>
          </a:prstGeom>
          <a:solidFill>
            <a:srgbClr val="FFC000">
              <a:alpha val="93000"/>
            </a:srgbClr>
          </a:solidFill>
          <a:effectLst>
            <a:softEdge rad="50800"/>
          </a:effectLst>
        </p:spPr>
        <p:txBody>
          <a:bodyPr wrap="none" rtlCol="0">
            <a:spAutoFit/>
          </a:bodyPr>
          <a:lstStyle/>
          <a:p>
            <a:pPr defTabSz="457200"/>
            <a:r>
              <a:rPr lang="es-EC" b="1" dirty="0">
                <a:solidFill>
                  <a:prstClr val="black"/>
                </a:solidFill>
                <a:latin typeface="Calibri"/>
              </a:rPr>
              <a:t>Por ejemplo, </a:t>
            </a:r>
            <a:r>
              <a:rPr lang="es-EC" b="1" dirty="0">
                <a:solidFill>
                  <a:prstClr val="black"/>
                </a:solidFill>
                <a:latin typeface="Courier New"/>
                <a:cs typeface="Courier New"/>
              </a:rPr>
              <a:t>importar </a:t>
            </a:r>
          </a:p>
          <a:p>
            <a:pPr defTabSz="457200"/>
            <a:r>
              <a:rPr lang="es-EC" b="1" dirty="0" err="1">
                <a:solidFill>
                  <a:prstClr val="black"/>
                </a:solidFill>
                <a:latin typeface="Courier New"/>
                <a:cs typeface="Courier New"/>
              </a:rPr>
              <a:t>scipy.stats</a:t>
            </a:r>
            <a:r>
              <a:rPr lang="es-EC" b="1" dirty="0">
                <a:solidFill>
                  <a:prstClr val="black"/>
                </a:solidFill>
                <a:latin typeface="Courier New"/>
                <a:cs typeface="Courier New"/>
              </a:rPr>
              <a:t> como SPS</a:t>
            </a:r>
          </a:p>
          <a:p>
            <a:pPr defTabSz="457200"/>
            <a:r>
              <a:rPr lang="es-EC" b="1" dirty="0" err="1">
                <a:solidFill>
                  <a:prstClr val="black"/>
                </a:solidFill>
                <a:latin typeface="Courier New"/>
                <a:cs typeface="Courier New"/>
              </a:rPr>
              <a:t>pvalue</a:t>
            </a:r>
            <a:r>
              <a:rPr lang="es-EC" b="1" dirty="0">
                <a:solidFill>
                  <a:prstClr val="black"/>
                </a:solidFill>
                <a:latin typeface="Courier New"/>
                <a:cs typeface="Courier New"/>
              </a:rPr>
              <a:t> = 2*(1 – </a:t>
            </a:r>
            <a:r>
              <a:rPr lang="es-EC" b="1" dirty="0" err="1">
                <a:solidFill>
                  <a:prstClr val="black"/>
                </a:solidFill>
                <a:latin typeface="Courier New"/>
                <a:cs typeface="Courier New"/>
              </a:rPr>
              <a:t>sps.norm.cdf</a:t>
            </a:r>
            <a:r>
              <a:rPr lang="es-EC" b="1" dirty="0">
                <a:solidFill>
                  <a:prstClr val="black"/>
                </a:solidFill>
                <a:latin typeface="Courier New"/>
                <a:cs typeface="Courier New"/>
              </a:rPr>
              <a:t>(165.2,loc=163.0,scale=0.6))</a:t>
            </a:r>
          </a:p>
          <a:p>
            <a:pPr defTabSz="457200"/>
            <a:r>
              <a:rPr lang="es-EC" b="1" dirty="0">
                <a:solidFill>
                  <a:prstClr val="black"/>
                </a:solidFill>
                <a:latin typeface="Courier New"/>
                <a:cs typeface="Courier New"/>
              </a:rPr>
              <a:t>Impresión </a:t>
            </a:r>
            <a:r>
              <a:rPr lang="es-EC" b="1" dirty="0" err="1">
                <a:solidFill>
                  <a:prstClr val="black"/>
                </a:solidFill>
                <a:latin typeface="Courier New"/>
                <a:cs typeface="Courier New"/>
              </a:rPr>
              <a:t>pvalue</a:t>
            </a:r>
            <a:endParaRPr lang="es-EC" b="1" dirty="0">
              <a:solidFill>
                <a:prstClr val="black"/>
              </a:solidFill>
              <a:latin typeface="Courier New"/>
              <a:cs typeface="Courier New"/>
            </a:endParaRPr>
          </a:p>
          <a:p>
            <a:pPr defTabSz="457200"/>
            <a:endParaRPr lang="es-EC" b="1" dirty="0">
              <a:solidFill>
                <a:prstClr val="black"/>
              </a:solidFill>
              <a:latin typeface="Courier New"/>
              <a:cs typeface="Courier New"/>
            </a:endParaRPr>
          </a:p>
          <a:p>
            <a:pPr defTabSz="457200"/>
            <a:r>
              <a:rPr lang="es-EC" b="1" dirty="0">
                <a:solidFill>
                  <a:prstClr val="black"/>
                </a:solidFill>
                <a:latin typeface="Courier New"/>
                <a:cs typeface="Courier New"/>
              </a:rPr>
              <a:t>0.00024573277993</a:t>
            </a:r>
          </a:p>
        </p:txBody>
      </p:sp>
    </p:spTree>
    <p:extLst>
      <p:ext uri="{BB962C8B-B14F-4D97-AF65-F5344CB8AC3E}">
        <p14:creationId xmlns:p14="http://schemas.microsoft.com/office/powerpoint/2010/main" val="37159036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5F3266-6E1C-6EC0-A838-D442A87932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E513AB-CD65-E962-9255-5CA72AC7B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dirty="0"/>
              <a:t>Pruebas de hipótesis | Conceptos clave</a:t>
            </a:r>
          </a:p>
        </p:txBody>
      </p:sp>
      <p:sp>
        <p:nvSpPr>
          <p:cNvPr id="3" name="Text Box 1">
            <a:extLst>
              <a:ext uri="{FF2B5EF4-FFF2-40B4-BE49-F238E27FC236}">
                <a16:creationId xmlns:a16="http://schemas.microsoft.com/office/drawing/2014/main" id="{C98274C4-D75F-C86E-1218-2C14EFD470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9887" y="525669"/>
            <a:ext cx="8565776" cy="6850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:p14="http://schemas.microsoft.com/office/powerpoint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14="http://schemas.microsoft.com/office/powerpoint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:p14="http://schemas.microsoft.com/office/powerpoint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55221" rIns="81639" bIns="4082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9pPr>
          </a:lstStyle>
          <a:p>
            <a:pPr defTabSz="45720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299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s-EC" b="1" dirty="0">
                <a:latin typeface="Open Sans" pitchFamily="2" charset="0"/>
                <a:ea typeface="Open Sans" pitchFamily="2" charset="0"/>
                <a:cs typeface="Open Sans" pitchFamily="2" charset="0"/>
              </a:rPr>
              <a:t>1. Exponga tus hipótesis:</a:t>
            </a:r>
          </a:p>
          <a:p>
            <a:pPr defTabSz="45720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299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s-EC" dirty="0">
                <a:solidFill>
                  <a:srgbClr val="0000FF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	</a:t>
            </a:r>
            <a:r>
              <a:rPr lang="es-EC" b="1" dirty="0">
                <a:solidFill>
                  <a:srgbClr val="0000FF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H</a:t>
            </a:r>
            <a:r>
              <a:rPr lang="es-EC" b="1" baseline="-33000" dirty="0">
                <a:solidFill>
                  <a:srgbClr val="0000FF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0</a:t>
            </a:r>
            <a:r>
              <a:rPr lang="es-EC" dirty="0">
                <a:solidFill>
                  <a:srgbClr val="0000FF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 	</a:t>
            </a:r>
            <a:r>
              <a:rPr lang="es-EC" b="1" dirty="0">
                <a:solidFill>
                  <a:srgbClr val="0000FF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:</a:t>
            </a:r>
            <a:r>
              <a:rPr lang="es-EC" dirty="0">
                <a:solidFill>
                  <a:srgbClr val="0000FF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 m = 163 cm</a:t>
            </a:r>
          </a:p>
          <a:p>
            <a:pPr defTabSz="45720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299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s-EC" b="1" dirty="0">
                <a:solidFill>
                  <a:srgbClr val="0000FF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 H</a:t>
            </a:r>
            <a:r>
              <a:rPr lang="es-EC" b="1" baseline="-33000" dirty="0">
                <a:solidFill>
                  <a:srgbClr val="0000FF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1</a:t>
            </a:r>
            <a:r>
              <a:rPr lang="es-EC" dirty="0">
                <a:solidFill>
                  <a:srgbClr val="0000FF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 	</a:t>
            </a:r>
            <a:r>
              <a:rPr lang="es-EC" b="1" dirty="0">
                <a:solidFill>
                  <a:srgbClr val="0000FF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:</a:t>
            </a:r>
            <a:r>
              <a:rPr lang="es-EC" dirty="0">
                <a:solidFill>
                  <a:srgbClr val="0000FF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 m ≠ 163 cm</a:t>
            </a:r>
          </a:p>
          <a:p>
            <a:pPr defTabSz="45720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299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s-EC" b="1" dirty="0">
                <a:latin typeface="Open Sans" pitchFamily="2" charset="0"/>
                <a:ea typeface="Open Sans" pitchFamily="2" charset="0"/>
                <a:cs typeface="Open Sans" pitchFamily="2" charset="0"/>
              </a:rPr>
              <a:t>2. Indica tu nivel de importancia:</a:t>
            </a:r>
            <a:endParaRPr lang="es-EC" b="1" dirty="0">
              <a:solidFill>
                <a:prstClr val="white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defTabSz="45720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299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s-EC" b="1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 A = 0,05</a:t>
            </a:r>
            <a:endParaRPr lang="es-EC" b="1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defTabSz="45720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299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s-EC" b="1" dirty="0">
                <a:latin typeface="Open Sans" pitchFamily="2" charset="0"/>
                <a:ea typeface="Open Sans" pitchFamily="2" charset="0"/>
                <a:cs typeface="Open Sans" pitchFamily="2" charset="0"/>
              </a:rPr>
              <a:t>3. ¿Cuáles son las evidencias?</a:t>
            </a:r>
            <a:endParaRPr lang="es-EC" b="1" dirty="0">
              <a:solidFill>
                <a:prstClr val="white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defTabSz="45720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299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s-EC" b="1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	E : Media muestral de 100 observaciones: 165,2 cm</a:t>
            </a:r>
          </a:p>
          <a:p>
            <a:pPr defTabSz="45720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299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s-EC" b="1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(Desviación estándar de la media muestral: 6 / √100 = 0,6 cm)</a:t>
            </a:r>
          </a:p>
          <a:p>
            <a:pPr defTabSz="45720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299" algn="l"/>
                <a:tab pos="5791200" algn="l"/>
                <a:tab pos="6515100" algn="l"/>
                <a:tab pos="7239000" algn="l"/>
                <a:tab pos="7962900" algn="l"/>
              </a:tabLst>
            </a:pPr>
            <a:endParaRPr lang="es-EC" dirty="0">
              <a:solidFill>
                <a:srgbClr val="0000FF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defTabSz="45720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299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s-EC" b="1" dirty="0">
                <a:latin typeface="Open Sans" pitchFamily="2" charset="0"/>
                <a:ea typeface="Open Sans" pitchFamily="2" charset="0"/>
                <a:cs typeface="Open Sans" pitchFamily="2" charset="0"/>
              </a:rPr>
              <a:t>4. Calcular la probabilidad de ver evidencia al menos tan extrema como E,</a:t>
            </a:r>
            <a:r>
              <a:rPr lang="es-EC" b="1" i="1" dirty="0">
                <a:latin typeface="Open Sans" pitchFamily="2" charset="0"/>
                <a:ea typeface="Open Sans" pitchFamily="2" charset="0"/>
                <a:cs typeface="Open Sans" pitchFamily="2" charset="0"/>
              </a:rPr>
              <a:t> si </a:t>
            </a:r>
            <a:r>
              <a:rPr lang="es-EC" b="1" dirty="0">
                <a:latin typeface="Open Sans" pitchFamily="2" charset="0"/>
                <a:ea typeface="Open Sans" pitchFamily="2" charset="0"/>
                <a:cs typeface="Open Sans" pitchFamily="2" charset="0"/>
              </a:rPr>
              <a:t>H</a:t>
            </a:r>
            <a:r>
              <a:rPr lang="es-EC" b="1" baseline="-33000" dirty="0">
                <a:latin typeface="Open Sans" pitchFamily="2" charset="0"/>
                <a:ea typeface="Open Sans" pitchFamily="2" charset="0"/>
                <a:cs typeface="Open Sans" pitchFamily="2" charset="0"/>
              </a:rPr>
              <a:t>0</a:t>
            </a:r>
            <a:r>
              <a:rPr lang="es-EC" b="1" i="1" dirty="0">
                <a:latin typeface="Open Sans" pitchFamily="2" charset="0"/>
                <a:ea typeface="Open Sans" pitchFamily="2" charset="0"/>
                <a:cs typeface="Open Sans" pitchFamily="2" charset="0"/>
              </a:rPr>
              <a:t> es verdadera</a:t>
            </a:r>
            <a:r>
              <a:rPr lang="es-EC" b="1" dirty="0">
                <a:latin typeface="Open Sans" pitchFamily="2" charset="0"/>
                <a:ea typeface="Open Sans" pitchFamily="2" charset="0"/>
                <a:cs typeface="Open Sans" pitchFamily="2" charset="0"/>
              </a:rPr>
              <a:t>. (El "valor p")</a:t>
            </a:r>
            <a:endParaRPr lang="es-EC" b="1" dirty="0">
              <a:solidFill>
                <a:prstClr val="white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defTabSz="45720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299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s-EC" b="1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Encontrar probabilidad de ver una media muestral de al menos 165,2 cm o mas</a:t>
            </a:r>
          </a:p>
          <a:p>
            <a:pPr defTabSz="45720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299" algn="l"/>
                <a:tab pos="5791200" algn="l"/>
                <a:tab pos="6515100" algn="l"/>
                <a:tab pos="7239000" algn="l"/>
                <a:tab pos="7962900" algn="l"/>
              </a:tabLst>
            </a:pPr>
            <a:endParaRPr lang="es-EC" dirty="0">
              <a:solidFill>
                <a:srgbClr val="0000FF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defTabSz="45720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299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s-EC" b="1" dirty="0">
                <a:latin typeface="Open Sans" pitchFamily="2" charset="0"/>
                <a:ea typeface="Open Sans" pitchFamily="2" charset="0"/>
                <a:cs typeface="Open Sans" pitchFamily="2" charset="0"/>
              </a:rPr>
              <a:t>5. Si el valor p es menor que la significancia, rechazar H</a:t>
            </a:r>
            <a:r>
              <a:rPr lang="es-EC" b="1" baseline="-33000" dirty="0">
                <a:latin typeface="Open Sans" pitchFamily="2" charset="0"/>
                <a:ea typeface="Open Sans" pitchFamily="2" charset="0"/>
                <a:cs typeface="Open Sans" pitchFamily="2" charset="0"/>
              </a:rPr>
              <a:t>0 </a:t>
            </a:r>
            <a:r>
              <a:rPr lang="es-EC" b="1" dirty="0">
                <a:latin typeface="Open Sans" pitchFamily="2" charset="0"/>
                <a:ea typeface="Open Sans" pitchFamily="2" charset="0"/>
                <a:cs typeface="Open Sans" pitchFamily="2" charset="0"/>
              </a:rPr>
              <a:t>y aceptar H</a:t>
            </a:r>
            <a:r>
              <a:rPr lang="es-EC" b="1" baseline="-33000" dirty="0">
                <a:latin typeface="Open Sans" pitchFamily="2" charset="0"/>
                <a:ea typeface="Open Sans" pitchFamily="2" charset="0"/>
                <a:cs typeface="Open Sans" pitchFamily="2" charset="0"/>
              </a:rPr>
              <a:t>1</a:t>
            </a:r>
            <a:r>
              <a:rPr lang="es-EC" b="1" dirty="0">
                <a:latin typeface="Open Sans" pitchFamily="2" charset="0"/>
                <a:ea typeface="Open Sans" pitchFamily="2" charset="0"/>
                <a:cs typeface="Open Sans" pitchFamily="2" charset="0"/>
              </a:rPr>
              <a:t>. 	De lo contrario, no hay suficiente evidencia para rechazar H</a:t>
            </a:r>
            <a:r>
              <a:rPr lang="es-EC" b="1" baseline="-33000" dirty="0">
                <a:latin typeface="Open Sans" pitchFamily="2" charset="0"/>
                <a:ea typeface="Open Sans" pitchFamily="2" charset="0"/>
                <a:cs typeface="Open Sans" pitchFamily="2" charset="0"/>
              </a:rPr>
              <a:t>0</a:t>
            </a:r>
            <a:r>
              <a:rPr lang="es-EC" b="1" dirty="0">
                <a:latin typeface="Open Sans" pitchFamily="2" charset="0"/>
                <a:ea typeface="Open Sans" pitchFamily="2" charset="0"/>
                <a:cs typeface="Open Sans" pitchFamily="2" charset="0"/>
              </a:rPr>
              <a:t>.</a:t>
            </a:r>
          </a:p>
          <a:p>
            <a:pPr defTabSz="45720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299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s-EC" dirty="0">
                <a:solidFill>
                  <a:srgbClr val="0432FF"/>
                </a:solidFill>
                <a:cs typeface="Arial" charset="0"/>
              </a:rPr>
              <a:t>0,00025 &lt; 0,05</a:t>
            </a:r>
          </a:p>
          <a:p>
            <a:pPr defTabSz="45720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299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s-EC" dirty="0">
                <a:solidFill>
                  <a:srgbClr val="0432FF"/>
                </a:solidFill>
                <a:cs typeface="Arial" charset="0"/>
              </a:rPr>
              <a:t>Por lo tanto, la diferencia observada respecto a la media propuesta es significativa.</a:t>
            </a:r>
          </a:p>
          <a:p>
            <a:pPr defTabSz="45720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299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s-EC" dirty="0">
                <a:solidFill>
                  <a:srgbClr val="0432FF"/>
                </a:solidFill>
                <a:cs typeface="Arial" charset="0"/>
              </a:rPr>
              <a:t>	</a:t>
            </a:r>
            <a:r>
              <a:rPr lang="es-EC" b="1" dirty="0">
                <a:solidFill>
                  <a:srgbClr val="0432FF"/>
                </a:solidFill>
                <a:cs typeface="Arial" charset="0"/>
              </a:rPr>
              <a:t>Rechaza H0. Acepta H1. Conclusión: μ ≠ 163 cm</a:t>
            </a:r>
          </a:p>
          <a:p>
            <a:pPr defTabSz="45720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299" algn="l"/>
                <a:tab pos="5791200" algn="l"/>
                <a:tab pos="6515100" algn="l"/>
                <a:tab pos="7239000" algn="l"/>
                <a:tab pos="7962900" algn="l"/>
              </a:tabLst>
            </a:pPr>
            <a:endParaRPr lang="es-EC" b="1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defTabSz="45720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299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s-EC" b="1" dirty="0">
                <a:latin typeface="Open Sans" pitchFamily="2" charset="0"/>
                <a:ea typeface="Open Sans" pitchFamily="2" charset="0"/>
                <a:cs typeface="Open Sans" pitchFamily="2" charset="0"/>
              </a:rPr>
              <a:t>	</a:t>
            </a:r>
          </a:p>
          <a:p>
            <a:pPr defTabSz="45720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299" algn="l"/>
                <a:tab pos="5791200" algn="l"/>
                <a:tab pos="6515100" algn="l"/>
                <a:tab pos="7239000" algn="l"/>
                <a:tab pos="7962900" algn="l"/>
              </a:tabLst>
            </a:pPr>
            <a:endParaRPr lang="es-EC" dirty="0">
              <a:solidFill>
                <a:srgbClr val="0000FF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6857134-3B81-7554-4F83-7370EB6C6BF6}"/>
              </a:ext>
            </a:extLst>
          </p:cNvPr>
          <p:cNvSpPr/>
          <p:nvPr/>
        </p:nvSpPr>
        <p:spPr>
          <a:xfrm>
            <a:off x="640775" y="5098585"/>
            <a:ext cx="9144000" cy="1555318"/>
          </a:xfrm>
          <a:prstGeom prst="rect">
            <a:avLst/>
          </a:prstGeom>
          <a:solidFill>
            <a:schemeClr val="accent6">
              <a:alpha val="34000"/>
            </a:schemeClr>
          </a:solidFill>
          <a:ln>
            <a:noFill/>
          </a:ln>
          <a:effectLst>
            <a:softEdge rad="1524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s-EC" dirty="0">
              <a:solidFill>
                <a:prstClr val="white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05318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B8C0E9-DB91-58A4-80A1-EE861617F1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42F9EE-71D8-CD8F-3C60-43A5638617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dirty="0"/>
              <a:t>Pruebas de hipótesis | Conceptos clave</a:t>
            </a:r>
          </a:p>
        </p:txBody>
      </p:sp>
      <p:sp>
        <p:nvSpPr>
          <p:cNvPr id="5" name="Text Box 2">
            <a:extLst>
              <a:ext uri="{FF2B5EF4-FFF2-40B4-BE49-F238E27FC236}">
                <a16:creationId xmlns:a16="http://schemas.microsoft.com/office/drawing/2014/main" id="{E3AC6E56-209A-2C81-6324-FE530F5592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15936" y="1168706"/>
            <a:ext cx="6201471" cy="48060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p14="http://schemas.microsoft.com/office/powerpoint/2010/main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p14="http://schemas.microsoft.com/office/powerpoint/2010/main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8" tIns="55220" rIns="81638" bIns="40819"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defTabSz="457200" eaLnBrk="1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299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s-EC" sz="2200" dirty="0">
                <a:solidFill>
                  <a:srgbClr val="000000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Si </a:t>
            </a:r>
            <a:r>
              <a:rPr lang="es-EC" sz="2200" b="1" dirty="0">
                <a:solidFill>
                  <a:srgbClr val="000000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se acepta H</a:t>
            </a:r>
            <a:r>
              <a:rPr lang="es-EC" sz="2200" b="1" baseline="-33000" dirty="0">
                <a:solidFill>
                  <a:srgbClr val="000000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0 </a:t>
            </a:r>
            <a:r>
              <a:rPr lang="es-EC" sz="2200" b="1" u="sng" dirty="0">
                <a:solidFill>
                  <a:srgbClr val="000000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, NO DIGAS</a:t>
            </a:r>
            <a:r>
              <a:rPr lang="es-EC" sz="2200" b="1" dirty="0">
                <a:solidFill>
                  <a:srgbClr val="000000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:</a:t>
            </a:r>
          </a:p>
          <a:p>
            <a:pPr algn="ctr" defTabSz="457200" eaLnBrk="1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299" algn="l"/>
                <a:tab pos="5791200" algn="l"/>
                <a:tab pos="6515100" algn="l"/>
                <a:tab pos="7239000" algn="l"/>
                <a:tab pos="7962900" algn="l"/>
              </a:tabLst>
            </a:pPr>
            <a:endParaRPr lang="es-EC" sz="2200" dirty="0">
              <a:solidFill>
                <a:srgbClr val="000000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algn="ctr" defTabSz="457200" eaLnBrk="1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299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s-EC" sz="2200" b="1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"Hay un 95% de probabilidad de que H</a:t>
            </a:r>
            <a:r>
              <a:rPr lang="es-EC" sz="2200" b="1" baseline="-33000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0 </a:t>
            </a:r>
            <a:r>
              <a:rPr lang="es-EC" sz="2200" b="1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sea cierto."</a:t>
            </a:r>
          </a:p>
          <a:p>
            <a:pPr algn="ctr" defTabSz="457200" eaLnBrk="1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299" algn="l"/>
                <a:tab pos="5791200" algn="l"/>
                <a:tab pos="6515100" algn="l"/>
                <a:tab pos="7239000" algn="l"/>
                <a:tab pos="7962900" algn="l"/>
              </a:tabLst>
            </a:pPr>
            <a:endParaRPr lang="es-EC" sz="2200" dirty="0">
              <a:solidFill>
                <a:srgbClr val="0432FF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algn="ctr" defTabSz="457200" eaLnBrk="1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299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s-EC" sz="2200" dirty="0">
                <a:solidFill>
                  <a:prstClr val="black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Lo único que has demostrado es que la evidencia </a:t>
            </a:r>
            <a:r>
              <a:rPr lang="es-EC" sz="2200" b="1" u="sng" dirty="0">
                <a:solidFill>
                  <a:prstClr val="black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NO es INCONSISTENTE</a:t>
            </a:r>
            <a:r>
              <a:rPr lang="es-EC" sz="2200" dirty="0">
                <a:solidFill>
                  <a:prstClr val="black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 con </a:t>
            </a:r>
            <a:r>
              <a:rPr lang="es-EC" sz="2200" b="1" dirty="0">
                <a:solidFill>
                  <a:prstClr val="black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H</a:t>
            </a:r>
            <a:r>
              <a:rPr lang="es-EC" sz="2200" b="1" baseline="-33000" dirty="0">
                <a:solidFill>
                  <a:prstClr val="black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0</a:t>
            </a:r>
            <a:r>
              <a:rPr lang="es-EC" sz="2200" dirty="0">
                <a:solidFill>
                  <a:prstClr val="black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. Eso no te dice cuán probable  es que </a:t>
            </a:r>
            <a:r>
              <a:rPr lang="es-EC" sz="2200" b="1" dirty="0">
                <a:solidFill>
                  <a:prstClr val="black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H</a:t>
            </a:r>
            <a:r>
              <a:rPr lang="es-EC" sz="2200" b="1" baseline="-33000" dirty="0">
                <a:solidFill>
                  <a:prstClr val="black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0 </a:t>
            </a:r>
            <a:r>
              <a:rPr lang="es-EC" sz="2200" dirty="0">
                <a:solidFill>
                  <a:prstClr val="black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sea realmente.</a:t>
            </a:r>
          </a:p>
          <a:p>
            <a:pPr algn="ctr" defTabSz="457200" eaLnBrk="1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299" algn="l"/>
                <a:tab pos="5791200" algn="l"/>
                <a:tab pos="6515100" algn="l"/>
                <a:tab pos="7239000" algn="l"/>
                <a:tab pos="7962900" algn="l"/>
              </a:tabLst>
            </a:pPr>
            <a:endParaRPr lang="es-EC" sz="2200" b="1" dirty="0">
              <a:solidFill>
                <a:srgbClr val="000000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algn="ctr" defTabSz="457200" eaLnBrk="1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299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s-EC" sz="2200" b="1" u="sng" dirty="0">
                <a:solidFill>
                  <a:srgbClr val="000000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Di</a:t>
            </a:r>
            <a:endParaRPr lang="es-EC" sz="2200" b="1" dirty="0">
              <a:solidFill>
                <a:srgbClr val="000000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algn="ctr" defTabSz="457200" eaLnBrk="1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299" algn="l"/>
                <a:tab pos="5791200" algn="l"/>
                <a:tab pos="6515100" algn="l"/>
                <a:tab pos="7239000" algn="l"/>
                <a:tab pos="7962900" algn="l"/>
              </a:tabLst>
            </a:pPr>
            <a:endParaRPr lang="es-EC" sz="2200" b="1" dirty="0">
              <a:solidFill>
                <a:srgbClr val="000000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algn="ctr" defTabSz="457200" eaLnBrk="1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299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s-EC" sz="2200" b="1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"Habría más del 5% de probabilidad de ver evidencias de este tipo si H</a:t>
            </a:r>
            <a:r>
              <a:rPr lang="es-EC" sz="2200" b="1" baseline="-33000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0 </a:t>
            </a:r>
            <a:r>
              <a:rPr lang="es-EC" sz="2200" b="1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es cierto."</a:t>
            </a:r>
          </a:p>
        </p:txBody>
      </p:sp>
    </p:spTree>
    <p:extLst>
      <p:ext uri="{BB962C8B-B14F-4D97-AF65-F5344CB8AC3E}">
        <p14:creationId xmlns:p14="http://schemas.microsoft.com/office/powerpoint/2010/main" val="25267638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BDC3FA-C87B-6026-86C3-593CF7EAF57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C" dirty="0"/>
              <a:t>Otras pruebas de hipótesis</a:t>
            </a:r>
          </a:p>
        </p:txBody>
      </p:sp>
    </p:spTree>
    <p:extLst>
      <p:ext uri="{BB962C8B-B14F-4D97-AF65-F5344CB8AC3E}">
        <p14:creationId xmlns:p14="http://schemas.microsoft.com/office/powerpoint/2010/main" val="32385390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1523802" y="144464"/>
            <a:ext cx="9142809" cy="1128268"/>
          </a:xfrm>
          <a:prstGeom prst="rect">
            <a:avLst/>
          </a:prstGeom>
        </p:spPr>
        <p:txBody>
          <a:bodyPr vert="horz" lIns="91428" tIns="45714" rIns="91428" bIns="45714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Helvetica"/>
                <a:ea typeface="+mj-ea"/>
                <a:cs typeface="+mj-cs"/>
              </a:defRPr>
            </a:lvl1pPr>
          </a:lstStyle>
          <a:p>
            <a:pPr defTabSz="457154" fontAlgn="auto">
              <a:spcAft>
                <a:spcPts val="0"/>
              </a:spcAft>
            </a:pPr>
            <a:r>
              <a:rPr lang="es-EC" b="0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Regresión: T-Test</a:t>
            </a:r>
            <a:endParaRPr lang="es-EC" dirty="0">
              <a:solidFill>
                <a:schemeClr val="accent6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2896169" y="1272730"/>
            <a:ext cx="5971167" cy="5585615"/>
            <a:chOff x="1805757" y="1271657"/>
            <a:chExt cx="4746505" cy="4440028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71352" y="1756176"/>
              <a:ext cx="4280910" cy="3580005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3041895" y="1271657"/>
              <a:ext cx="2551271" cy="31804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457154" fontAlgn="auto">
                <a:spcBef>
                  <a:spcPts val="0"/>
                </a:spcBef>
                <a:spcAft>
                  <a:spcPts val="0"/>
                </a:spcAft>
              </a:pPr>
              <a:r>
                <a:rPr lang="es-EC" sz="2000" dirty="0">
                  <a:solidFill>
                    <a:schemeClr val="bg2"/>
                  </a:solidFill>
                  <a:latin typeface="Open Sans" pitchFamily="2" charset="0"/>
                  <a:ea typeface="Open Sans" pitchFamily="2" charset="0"/>
                  <a:cs typeface="Open Sans" pitchFamily="2" charset="0"/>
                </a:rPr>
                <a:t>office_environ_data_1.csv</a:t>
              </a:r>
            </a:p>
          </p:txBody>
        </p:sp>
        <p:sp>
          <p:nvSpPr>
            <p:cNvPr id="9" name="Title 1"/>
            <p:cNvSpPr txBox="1">
              <a:spLocks/>
            </p:cNvSpPr>
            <p:nvPr/>
          </p:nvSpPr>
          <p:spPr>
            <a:xfrm>
              <a:off x="2709727" y="4960676"/>
              <a:ext cx="3586419" cy="751009"/>
            </a:xfrm>
            <a:prstGeom prst="rect">
              <a:avLst/>
            </a:prstGeom>
          </p:spPr>
          <p:txBody>
            <a:bodyPr vert="horz" lIns="91428" tIns="45714" rIns="91428" bIns="45714" rtlCol="0" anchor="ctr">
              <a:normAutofit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400" b="1" i="0" kern="1200">
                  <a:solidFill>
                    <a:schemeClr val="tx1"/>
                  </a:solidFill>
                  <a:latin typeface="Helvetica"/>
                  <a:ea typeface="+mj-ea"/>
                  <a:cs typeface="+mj-cs"/>
                </a:defRPr>
              </a:lvl1pPr>
            </a:lstStyle>
            <a:p>
              <a:pPr defTabSz="457154" fontAlgn="auto">
                <a:spcAft>
                  <a:spcPts val="0"/>
                </a:spcAft>
              </a:pPr>
              <a:r>
                <a:rPr lang="es-EC" sz="2000" b="0" dirty="0">
                  <a:solidFill>
                    <a:prstClr val="black"/>
                  </a:solidFill>
                  <a:latin typeface="Open Sans" pitchFamily="2" charset="0"/>
                  <a:ea typeface="Open Sans" pitchFamily="2" charset="0"/>
                  <a:cs typeface="Open Sans" pitchFamily="2" charset="0"/>
                </a:rPr>
                <a:t>Índice de vegetación</a:t>
              </a:r>
            </a:p>
          </p:txBody>
        </p:sp>
        <p:sp>
          <p:nvSpPr>
            <p:cNvPr id="10" name="Title 1"/>
            <p:cNvSpPr txBox="1">
              <a:spLocks/>
            </p:cNvSpPr>
            <p:nvPr/>
          </p:nvSpPr>
          <p:spPr>
            <a:xfrm rot="16200000">
              <a:off x="597588" y="3588737"/>
              <a:ext cx="3037019" cy="620681"/>
            </a:xfrm>
            <a:prstGeom prst="rect">
              <a:avLst/>
            </a:prstGeom>
          </p:spPr>
          <p:txBody>
            <a:bodyPr vert="horz" lIns="91428" tIns="45714" rIns="91428" bIns="45714" rtlCol="0" anchor="ctr">
              <a:normAutofit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400" b="1" i="0" kern="1200">
                  <a:solidFill>
                    <a:schemeClr val="tx1"/>
                  </a:solidFill>
                  <a:latin typeface="Helvetica"/>
                  <a:ea typeface="+mj-ea"/>
                  <a:cs typeface="+mj-cs"/>
                </a:defRPr>
              </a:lvl1pPr>
            </a:lstStyle>
            <a:p>
              <a:pPr defTabSz="457154" fontAlgn="auto">
                <a:spcAft>
                  <a:spcPts val="0"/>
                </a:spcAft>
              </a:pPr>
              <a:r>
                <a:rPr lang="es-EC" sz="2000" b="0" dirty="0">
                  <a:solidFill>
                    <a:prstClr val="black"/>
                  </a:solidFill>
                  <a:latin typeface="Open Sans" pitchFamily="2" charset="0"/>
                  <a:ea typeface="Open Sans" pitchFamily="2" charset="0"/>
                  <a:cs typeface="Open Sans" pitchFamily="2" charset="0"/>
                </a:rPr>
                <a:t>Índice de luz natural</a:t>
              </a:r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52553DC1-D590-6753-F3D6-828FC7612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dirty="0"/>
              <a:t>Otras pruebas de hipótesis</a:t>
            </a:r>
          </a:p>
        </p:txBody>
      </p:sp>
    </p:spTree>
    <p:extLst>
      <p:ext uri="{BB962C8B-B14F-4D97-AF65-F5344CB8AC3E}">
        <p14:creationId xmlns:p14="http://schemas.microsoft.com/office/powerpoint/2010/main" val="18202058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90593F-F2B9-EFE8-63D7-F6A0649426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5D14C04-6E33-E5DE-0A7B-799047ECA627}"/>
              </a:ext>
            </a:extLst>
          </p:cNvPr>
          <p:cNvSpPr txBox="1">
            <a:spLocks/>
          </p:cNvSpPr>
          <p:nvPr/>
        </p:nvSpPr>
        <p:spPr>
          <a:xfrm>
            <a:off x="1523802" y="144464"/>
            <a:ext cx="9142809" cy="1128268"/>
          </a:xfrm>
          <a:prstGeom prst="rect">
            <a:avLst/>
          </a:prstGeom>
        </p:spPr>
        <p:txBody>
          <a:bodyPr vert="horz" lIns="91428" tIns="45714" rIns="91428" bIns="45714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Helvetica"/>
                <a:ea typeface="+mj-ea"/>
                <a:cs typeface="+mj-cs"/>
              </a:defRPr>
            </a:lvl1pPr>
          </a:lstStyle>
          <a:p>
            <a:pPr defTabSz="457154" fontAlgn="auto">
              <a:spcAft>
                <a:spcPts val="0"/>
              </a:spcAft>
            </a:pPr>
            <a:r>
              <a:rPr lang="es-EC" b="0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Regresión: T-Test</a:t>
            </a:r>
            <a:endParaRPr lang="es-EC" dirty="0">
              <a:solidFill>
                <a:schemeClr val="accent6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99DE8DE-0962-720A-17E2-88AFCD32FD28}"/>
              </a:ext>
            </a:extLst>
          </p:cNvPr>
          <p:cNvGrpSpPr/>
          <p:nvPr/>
        </p:nvGrpSpPr>
        <p:grpSpPr>
          <a:xfrm>
            <a:off x="2896169" y="1272730"/>
            <a:ext cx="5971167" cy="5585615"/>
            <a:chOff x="1805757" y="1271657"/>
            <a:chExt cx="4746505" cy="444002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A72A207-4CBA-6867-E180-E29B564246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71352" y="1756176"/>
              <a:ext cx="4280910" cy="3580005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3A0451F-6627-8E60-4FAF-6F6D71F77872}"/>
                </a:ext>
              </a:extLst>
            </p:cNvPr>
            <p:cNvSpPr/>
            <p:nvPr/>
          </p:nvSpPr>
          <p:spPr>
            <a:xfrm>
              <a:off x="3041895" y="1271657"/>
              <a:ext cx="2551271" cy="31804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457154" fontAlgn="auto">
                <a:spcBef>
                  <a:spcPts val="0"/>
                </a:spcBef>
                <a:spcAft>
                  <a:spcPts val="0"/>
                </a:spcAft>
              </a:pPr>
              <a:r>
                <a:rPr lang="es-EC" sz="2000" dirty="0">
                  <a:solidFill>
                    <a:schemeClr val="bg2"/>
                  </a:solidFill>
                  <a:latin typeface="Open Sans" pitchFamily="2" charset="0"/>
                  <a:ea typeface="Open Sans" pitchFamily="2" charset="0"/>
                  <a:cs typeface="Open Sans" pitchFamily="2" charset="0"/>
                </a:rPr>
                <a:t>office_environ_data_1.csv</a:t>
              </a:r>
            </a:p>
          </p:txBody>
        </p:sp>
        <p:sp>
          <p:nvSpPr>
            <p:cNvPr id="9" name="Title 1">
              <a:extLst>
                <a:ext uri="{FF2B5EF4-FFF2-40B4-BE49-F238E27FC236}">
                  <a16:creationId xmlns:a16="http://schemas.microsoft.com/office/drawing/2014/main" id="{F5C6296E-C99C-54EC-A989-330F1FE06290}"/>
                </a:ext>
              </a:extLst>
            </p:cNvPr>
            <p:cNvSpPr txBox="1">
              <a:spLocks/>
            </p:cNvSpPr>
            <p:nvPr/>
          </p:nvSpPr>
          <p:spPr>
            <a:xfrm>
              <a:off x="2709727" y="4960676"/>
              <a:ext cx="3586419" cy="751009"/>
            </a:xfrm>
            <a:prstGeom prst="rect">
              <a:avLst/>
            </a:prstGeom>
          </p:spPr>
          <p:txBody>
            <a:bodyPr vert="horz" lIns="91428" tIns="45714" rIns="91428" bIns="45714" rtlCol="0" anchor="ctr">
              <a:normAutofit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400" b="1" i="0" kern="1200">
                  <a:solidFill>
                    <a:schemeClr val="tx1"/>
                  </a:solidFill>
                  <a:latin typeface="Helvetica"/>
                  <a:ea typeface="+mj-ea"/>
                  <a:cs typeface="+mj-cs"/>
                </a:defRPr>
              </a:lvl1pPr>
            </a:lstStyle>
            <a:p>
              <a:pPr defTabSz="457154" fontAlgn="auto">
                <a:spcAft>
                  <a:spcPts val="0"/>
                </a:spcAft>
              </a:pPr>
              <a:r>
                <a:rPr lang="es-EC" sz="2000" b="0" dirty="0">
                  <a:solidFill>
                    <a:prstClr val="black"/>
                  </a:solidFill>
                  <a:latin typeface="Open Sans" pitchFamily="2" charset="0"/>
                  <a:ea typeface="Open Sans" pitchFamily="2" charset="0"/>
                  <a:cs typeface="Open Sans" pitchFamily="2" charset="0"/>
                </a:rPr>
                <a:t>Índice de vegetación</a:t>
              </a:r>
            </a:p>
          </p:txBody>
        </p:sp>
        <p:sp>
          <p:nvSpPr>
            <p:cNvPr id="10" name="Title 1">
              <a:extLst>
                <a:ext uri="{FF2B5EF4-FFF2-40B4-BE49-F238E27FC236}">
                  <a16:creationId xmlns:a16="http://schemas.microsoft.com/office/drawing/2014/main" id="{D7278142-3627-6FCA-25AA-310EDB01F175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597588" y="3588737"/>
              <a:ext cx="3037019" cy="620681"/>
            </a:xfrm>
            <a:prstGeom prst="rect">
              <a:avLst/>
            </a:prstGeom>
          </p:spPr>
          <p:txBody>
            <a:bodyPr vert="horz" lIns="91428" tIns="45714" rIns="91428" bIns="45714" rtlCol="0" anchor="ctr">
              <a:normAutofit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400" b="1" i="0" kern="1200">
                  <a:solidFill>
                    <a:schemeClr val="tx1"/>
                  </a:solidFill>
                  <a:latin typeface="Helvetica"/>
                  <a:ea typeface="+mj-ea"/>
                  <a:cs typeface="+mj-cs"/>
                </a:defRPr>
              </a:lvl1pPr>
            </a:lstStyle>
            <a:p>
              <a:pPr defTabSz="457154" fontAlgn="auto">
                <a:spcAft>
                  <a:spcPts val="0"/>
                </a:spcAft>
              </a:pPr>
              <a:r>
                <a:rPr lang="es-EC" sz="2000" b="0" dirty="0">
                  <a:solidFill>
                    <a:prstClr val="black"/>
                  </a:solidFill>
                  <a:latin typeface="Open Sans" pitchFamily="2" charset="0"/>
                  <a:ea typeface="Open Sans" pitchFamily="2" charset="0"/>
                  <a:cs typeface="Open Sans" pitchFamily="2" charset="0"/>
                </a:rPr>
                <a:t>Índice de luz natural</a:t>
              </a:r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41851725-FC4E-59DA-7432-EC2621ABDE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dirty="0"/>
              <a:t>Otras pruebas de hipótesis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3EE3BB6-F4F2-D36E-1496-2CAAFC50F887}"/>
              </a:ext>
            </a:extLst>
          </p:cNvPr>
          <p:cNvSpPr/>
          <p:nvPr/>
        </p:nvSpPr>
        <p:spPr>
          <a:xfrm>
            <a:off x="7948899" y="877295"/>
            <a:ext cx="424151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57154" fontAlgn="auto">
              <a:spcBef>
                <a:spcPts val="0"/>
              </a:spcBef>
              <a:spcAft>
                <a:spcPts val="0"/>
              </a:spcAft>
            </a:pPr>
            <a:r>
              <a:rPr lang="es-EC" sz="2400" b="1" dirty="0">
                <a:solidFill>
                  <a:prstClr val="black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Expón tu hipótesis:</a:t>
            </a:r>
          </a:p>
          <a:p>
            <a:pPr algn="ctr" defTabSz="457154" fontAlgn="auto">
              <a:spcBef>
                <a:spcPts val="0"/>
              </a:spcBef>
              <a:spcAft>
                <a:spcPts val="0"/>
              </a:spcAft>
            </a:pPr>
            <a:endParaRPr lang="es-EC" sz="2400" b="1" dirty="0">
              <a:solidFill>
                <a:prstClr val="black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algn="ctr" defTabSz="457154" fontAlgn="auto">
              <a:spcBef>
                <a:spcPts val="0"/>
              </a:spcBef>
              <a:spcAft>
                <a:spcPts val="0"/>
              </a:spcAft>
            </a:pPr>
            <a:r>
              <a:rPr lang="es-EC" sz="2400" b="1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H</a:t>
            </a:r>
            <a:r>
              <a:rPr lang="es-EC" sz="2400" b="1" baseline="-33000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0</a:t>
            </a:r>
            <a:r>
              <a:rPr lang="es-EC" sz="2400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 	</a:t>
            </a:r>
            <a:r>
              <a:rPr lang="es-EC" sz="2400" b="1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:</a:t>
            </a:r>
            <a:r>
              <a:rPr lang="es-EC" sz="2400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 Gradiente = 0</a:t>
            </a:r>
          </a:p>
          <a:p>
            <a:pPr algn="ctr" defTabSz="457154" fontAlgn="auto">
              <a:spcBef>
                <a:spcPts val="0"/>
              </a:spcBef>
              <a:spcAft>
                <a:spcPts val="0"/>
              </a:spcAft>
            </a:pPr>
            <a:r>
              <a:rPr lang="es-EC" sz="2400" dirty="0">
                <a:solidFill>
                  <a:prstClr val="black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[ ES DECIR, </a:t>
            </a:r>
            <a:r>
              <a:rPr lang="es-EC" sz="2400" b="1" dirty="0">
                <a:solidFill>
                  <a:prstClr val="black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SIN RELACIÓN</a:t>
            </a:r>
            <a:r>
              <a:rPr lang="es-EC" sz="2400" dirty="0">
                <a:solidFill>
                  <a:prstClr val="black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 ]</a:t>
            </a:r>
          </a:p>
          <a:p>
            <a:pPr algn="ctr" defTabSz="457154" fontAlgn="auto">
              <a:spcBef>
                <a:spcPts val="0"/>
              </a:spcBef>
              <a:spcAft>
                <a:spcPts val="0"/>
              </a:spcAft>
            </a:pPr>
            <a:endParaRPr lang="es-EC" sz="2400" b="1" dirty="0">
              <a:solidFill>
                <a:srgbClr val="0000FF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algn="ctr" defTabSz="457154" fontAlgn="auto">
              <a:spcBef>
                <a:spcPts val="0"/>
              </a:spcBef>
              <a:spcAft>
                <a:spcPts val="0"/>
              </a:spcAft>
            </a:pPr>
            <a:r>
              <a:rPr lang="es-EC" sz="2400" b="1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H</a:t>
            </a:r>
            <a:r>
              <a:rPr lang="es-EC" sz="2400" b="1" baseline="-33000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1</a:t>
            </a:r>
            <a:r>
              <a:rPr lang="es-EC" sz="2400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 	</a:t>
            </a:r>
            <a:r>
              <a:rPr lang="es-EC" sz="2400" b="1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:</a:t>
            </a:r>
            <a:r>
              <a:rPr lang="es-EC" sz="2400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 Gradiente ≠ 0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D763911-D43A-C205-2C8B-556F07B19AC9}"/>
              </a:ext>
            </a:extLst>
          </p:cNvPr>
          <p:cNvSpPr/>
          <p:nvPr/>
        </p:nvSpPr>
        <p:spPr>
          <a:xfrm>
            <a:off x="3919074" y="1737563"/>
            <a:ext cx="663316" cy="587789"/>
          </a:xfrm>
          <a:prstGeom prst="rect">
            <a:avLst/>
          </a:prstGeom>
          <a:solidFill>
            <a:srgbClr val="FFFF00">
              <a:alpha val="34000"/>
            </a:srgbClr>
          </a:solidFill>
          <a:ln>
            <a:noFill/>
          </a:ln>
          <a:effectLst>
            <a:softEdge rad="1524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54" fontAlgn="auto">
              <a:spcBef>
                <a:spcPts val="0"/>
              </a:spcBef>
              <a:spcAft>
                <a:spcPts val="0"/>
              </a:spcAft>
            </a:pPr>
            <a:endParaRPr lang="es-EC" sz="1800" dirty="0">
              <a:solidFill>
                <a:prstClr val="white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223949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AD3B3D-0AEF-BC84-BC5A-8E7607431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C"/>
          </a:p>
        </p:txBody>
      </p:sp>
      <p:pic>
        <p:nvPicPr>
          <p:cNvPr id="21" name="Picture 1">
            <a:extLst>
              <a:ext uri="{FF2B5EF4-FFF2-40B4-BE49-F238E27FC236}">
                <a16:creationId xmlns:a16="http://schemas.microsoft.com/office/drawing/2014/main" id="{1D955D98-E8CF-4E08-77C1-4FE6782A29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769" b="8973"/>
          <a:stretch/>
        </p:blipFill>
        <p:spPr bwMode="auto">
          <a:xfrm>
            <a:off x="1784640" y="2343127"/>
            <a:ext cx="4347360" cy="210187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="" xmlns:p14="http://schemas.microsoft.com/office/powerpoint/2010/main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p14="http://schemas.microsoft.com/office/powerpoint/2010/main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22" name="Rectangle 2">
            <a:extLst>
              <a:ext uri="{FF2B5EF4-FFF2-40B4-BE49-F238E27FC236}">
                <a16:creationId xmlns:a16="http://schemas.microsoft.com/office/drawing/2014/main" id="{B43A415A-1279-27FB-ED83-2AB392FDD5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7658" y="1861755"/>
            <a:ext cx="2939671" cy="6364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p14="http://schemas.microsoft.com/office/powerpoint/2010/main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p14="http://schemas.microsoft.com/office/powerpoint/2010/main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40820" rIns="81639" bIns="40820">
            <a:spAutoFit/>
          </a:bodyPr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  <a:tabLst>
                <a:tab pos="656650" algn="l"/>
              </a:tabLst>
            </a:pPr>
            <a:r>
              <a:rPr lang="es-EC" sz="1800" dirty="0">
                <a:solidFill>
                  <a:srgbClr val="000000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Densidad de probabilidad</a:t>
            </a:r>
            <a:br>
              <a:rPr lang="es-EC" sz="1800" dirty="0">
                <a:solidFill>
                  <a:srgbClr val="000000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</a:br>
            <a:endParaRPr lang="es-EC" sz="1800" dirty="0">
              <a:solidFill>
                <a:srgbClr val="000000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23" name="Rectangle 3">
            <a:extLst>
              <a:ext uri="{FF2B5EF4-FFF2-40B4-BE49-F238E27FC236}">
                <a16:creationId xmlns:a16="http://schemas.microsoft.com/office/drawing/2014/main" id="{775268B9-3F3C-8C5A-A524-F7448F70DD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8321" y="2288401"/>
            <a:ext cx="158400" cy="190532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="" xmlns:p14="http://schemas.microsoft.com/office/powerpoint/2010/main" xmlns:a14="http://schemas.microsoft.com/office/drawing/2010/main" w="9360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p14="http://schemas.microsoft.com/office/powerpoint/2010/main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endParaRPr lang="es-EC" sz="1800" dirty="0">
              <a:solidFill>
                <a:prstClr val="white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6FEE4609-2723-21C8-F982-D85A7DAB66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02721" y="2292722"/>
            <a:ext cx="158400" cy="190532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="" xmlns:p14="http://schemas.microsoft.com/office/powerpoint/2010/main" xmlns:a14="http://schemas.microsoft.com/office/drawing/2010/main" w="9360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p14="http://schemas.microsoft.com/office/powerpoint/2010/main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endParaRPr lang="es-EC" sz="1800" dirty="0">
              <a:solidFill>
                <a:prstClr val="white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grpSp>
        <p:nvGrpSpPr>
          <p:cNvPr id="25" name="Group 7">
            <a:extLst>
              <a:ext uri="{FF2B5EF4-FFF2-40B4-BE49-F238E27FC236}">
                <a16:creationId xmlns:a16="http://schemas.microsoft.com/office/drawing/2014/main" id="{4D4584F3-6F3E-EE92-B914-465496800151}"/>
              </a:ext>
            </a:extLst>
          </p:cNvPr>
          <p:cNvGrpSpPr>
            <a:grpSpLocks/>
          </p:cNvGrpSpPr>
          <p:nvPr/>
        </p:nvGrpSpPr>
        <p:grpSpPr bwMode="auto">
          <a:xfrm>
            <a:off x="6124802" y="1716661"/>
            <a:ext cx="4345920" cy="2906225"/>
            <a:chOff x="3195" y="1192"/>
            <a:chExt cx="3018" cy="2018"/>
          </a:xfrm>
        </p:grpSpPr>
        <p:pic>
          <p:nvPicPr>
            <p:cNvPr id="26" name="Picture 8">
              <a:extLst>
                <a:ext uri="{FF2B5EF4-FFF2-40B4-BE49-F238E27FC236}">
                  <a16:creationId xmlns:a16="http://schemas.microsoft.com/office/drawing/2014/main" id="{4568ADE7-CD38-4C58-57CB-3F503AFE1B1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8769" b="1201"/>
            <a:stretch/>
          </p:blipFill>
          <p:spPr bwMode="auto">
            <a:xfrm>
              <a:off x="3195" y="1627"/>
              <a:ext cx="3018" cy="158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p14="http://schemas.microsoft.com/office/powerpoint/2010/main"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p14="http://schemas.microsoft.com/office/powerpoint/2010/main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sp>
          <p:nvSpPr>
            <p:cNvPr id="27" name="Rectangle 9">
              <a:extLst>
                <a:ext uri="{FF2B5EF4-FFF2-40B4-BE49-F238E27FC236}">
                  <a16:creationId xmlns:a16="http://schemas.microsoft.com/office/drawing/2014/main" id="{A507D7F3-2280-91B0-3756-C703B637E6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23" y="1192"/>
              <a:ext cx="1076" cy="4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p14="http://schemas.microsoft.com/office/powerpoint/2010/main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p14="http://schemas.microsoft.com/office/powerpoint/2010/main"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p14="http://schemas.microsoft.com/office/powerpoint/2010/main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45000" rIns="90000" bIns="45000">
              <a:spAutoFit/>
            </a:bodyPr>
            <a:lstStyle/>
            <a:p>
              <a:pPr algn="ctr" defTabSz="457200" fontAlgn="auto">
                <a:spcBef>
                  <a:spcPts val="0"/>
                </a:spcBef>
                <a:spcAft>
                  <a:spcPts val="0"/>
                </a:spcAft>
                <a:tabLst>
                  <a:tab pos="656650" algn="l"/>
                </a:tabLst>
              </a:pPr>
              <a:r>
                <a:rPr lang="es-EC" sz="1800" dirty="0">
                  <a:solidFill>
                    <a:srgbClr val="000000"/>
                  </a:solidFill>
                  <a:latin typeface="Open Sans" pitchFamily="2" charset="0"/>
                  <a:ea typeface="Open Sans" pitchFamily="2" charset="0"/>
                  <a:cs typeface="Open Sans" pitchFamily="2" charset="0"/>
                </a:rPr>
                <a:t>Acumulativo</a:t>
              </a:r>
            </a:p>
            <a:p>
              <a:pPr algn="ctr" defTabSz="457200" fontAlgn="auto">
                <a:spcBef>
                  <a:spcPts val="0"/>
                </a:spcBef>
                <a:spcAft>
                  <a:spcPts val="0"/>
                </a:spcAft>
                <a:tabLst>
                  <a:tab pos="656650" algn="l"/>
                </a:tabLst>
              </a:pPr>
              <a:r>
                <a:rPr lang="es-EC" sz="1800" dirty="0">
                  <a:solidFill>
                    <a:srgbClr val="000000"/>
                  </a:solidFill>
                  <a:latin typeface="Open Sans" pitchFamily="2" charset="0"/>
                  <a:ea typeface="Open Sans" pitchFamily="2" charset="0"/>
                  <a:cs typeface="Open Sans" pitchFamily="2" charset="0"/>
                </a:rPr>
                <a:t>Probabilidad</a:t>
              </a:r>
            </a:p>
          </p:txBody>
        </p:sp>
        <p:sp>
          <p:nvSpPr>
            <p:cNvPr id="28" name="Rectangle 10">
              <a:extLst>
                <a:ext uri="{FF2B5EF4-FFF2-40B4-BE49-F238E27FC236}">
                  <a16:creationId xmlns:a16="http://schemas.microsoft.com/office/drawing/2014/main" id="{4B1EFABD-BD2B-955F-6E49-A6E9A6B92C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89" y="1589"/>
              <a:ext cx="109" cy="132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="" xmlns:p14="http://schemas.microsoft.com/office/powerpoint/2010/main" xmlns:a14="http://schemas.microsoft.com/office/drawing/2010/main" w="9360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p14="http://schemas.microsoft.com/office/powerpoint/2010/main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endParaRPr lang="es-EC" sz="1800" dirty="0">
                <a:solidFill>
                  <a:prstClr val="white"/>
                </a:solidFill>
                <a:latin typeface="Open Sans" pitchFamily="2" charset="0"/>
                <a:ea typeface="Open Sans" pitchFamily="2" charset="0"/>
                <a:cs typeface="Open Sans" pitchFamily="2" charset="0"/>
              </a:endParaRPr>
            </a:p>
          </p:txBody>
        </p:sp>
      </p:grpSp>
      <p:sp>
        <p:nvSpPr>
          <p:cNvPr id="29" name="Rectangle 17">
            <a:extLst>
              <a:ext uri="{FF2B5EF4-FFF2-40B4-BE49-F238E27FC236}">
                <a16:creationId xmlns:a16="http://schemas.microsoft.com/office/drawing/2014/main" id="{C1B04875-A6B2-F5EC-440B-7BDA9B1D30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29121" y="2356088"/>
            <a:ext cx="326880" cy="182467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="" xmlns:p14="http://schemas.microsoft.com/office/powerpoint/2010/main" xmlns:a14="http://schemas.microsoft.com/office/drawing/2010/main" w="9360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p14="http://schemas.microsoft.com/office/powerpoint/2010/main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endParaRPr lang="es-EC" sz="1800" dirty="0">
              <a:solidFill>
                <a:prstClr val="white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30" name="AutoShape 24">
            <a:extLst>
              <a:ext uri="{FF2B5EF4-FFF2-40B4-BE49-F238E27FC236}">
                <a16:creationId xmlns:a16="http://schemas.microsoft.com/office/drawing/2014/main" id="{7D0CEBAB-629C-CAFA-B6A0-6E3AA4F452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79361" y="2448706"/>
            <a:ext cx="3526560" cy="1764186"/>
          </a:xfrm>
          <a:prstGeom prst="roundRect">
            <a:avLst>
              <a:gd name="adj" fmla="val 79"/>
            </a:avLst>
          </a:prstGeom>
          <a:solidFill>
            <a:srgbClr val="FFFFFF"/>
          </a:solidFill>
          <a:ln w="9525" cap="flat">
            <a:solidFill>
              <a:srgbClr val="FFFFFF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p14="http://schemas.microsoft.com/office/powerpoint/2010/main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endParaRPr lang="es-EC" sz="1800" dirty="0">
              <a:solidFill>
                <a:prstClr val="white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50D886E-7E82-BF3E-6A59-E6E4D6F32C88}"/>
              </a:ext>
            </a:extLst>
          </p:cNvPr>
          <p:cNvSpPr txBox="1"/>
          <p:nvPr/>
        </p:nvSpPr>
        <p:spPr>
          <a:xfrm>
            <a:off x="6419850" y="2423307"/>
            <a:ext cx="393700" cy="1954381"/>
          </a:xfrm>
          <a:prstGeom prst="rect">
            <a:avLst/>
          </a:prstGeom>
          <a:solidFill>
            <a:sysClr val="window" lastClr="FFFFFF"/>
          </a:solidFill>
        </p:spPr>
        <p:txBody>
          <a:bodyPr wrap="square" rtlCol="0">
            <a:spAutoFit/>
          </a:bodyPr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C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itchFamily="2" charset="0"/>
                <a:ea typeface="Open Sans" pitchFamily="2" charset="0"/>
                <a:cs typeface="Open Sans" pitchFamily="2" charset="0"/>
              </a:rPr>
              <a:t>1.0</a:t>
            </a: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C" sz="11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C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itchFamily="2" charset="0"/>
                <a:ea typeface="Open Sans" pitchFamily="2" charset="0"/>
                <a:cs typeface="Open Sans" pitchFamily="2" charset="0"/>
              </a:rPr>
              <a:t>0.8</a:t>
            </a: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C" sz="11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C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itchFamily="2" charset="0"/>
                <a:ea typeface="Open Sans" pitchFamily="2" charset="0"/>
                <a:cs typeface="Open Sans" pitchFamily="2" charset="0"/>
              </a:rPr>
              <a:t>0.6</a:t>
            </a: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C" sz="11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C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itchFamily="2" charset="0"/>
                <a:ea typeface="Open Sans" pitchFamily="2" charset="0"/>
                <a:cs typeface="Open Sans" pitchFamily="2" charset="0"/>
              </a:rPr>
              <a:t>0.4</a:t>
            </a: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C" sz="11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C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itchFamily="2" charset="0"/>
                <a:ea typeface="Open Sans" pitchFamily="2" charset="0"/>
                <a:cs typeface="Open Sans" pitchFamily="2" charset="0"/>
              </a:rPr>
              <a:t>0.2</a:t>
            </a: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C" sz="11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C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itchFamily="2" charset="0"/>
                <a:ea typeface="Open Sans" pitchFamily="2" charset="0"/>
                <a:cs typeface="Open Sans" pitchFamily="2" charset="0"/>
              </a:rPr>
              <a:t>0.0</a:t>
            </a:r>
          </a:p>
        </p:txBody>
      </p:sp>
      <p:sp>
        <p:nvSpPr>
          <p:cNvPr id="32" name="AutoShape 24">
            <a:extLst>
              <a:ext uri="{FF2B5EF4-FFF2-40B4-BE49-F238E27FC236}">
                <a16:creationId xmlns:a16="http://schemas.microsoft.com/office/drawing/2014/main" id="{F4E538CA-33CB-E65C-8BAB-DF5679D758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29121" y="2448706"/>
            <a:ext cx="3526560" cy="1764186"/>
          </a:xfrm>
          <a:prstGeom prst="roundRect">
            <a:avLst>
              <a:gd name="adj" fmla="val 79"/>
            </a:avLst>
          </a:prstGeom>
          <a:solidFill>
            <a:srgbClr val="FFFFFF"/>
          </a:solidFill>
          <a:ln w="9525" cap="flat">
            <a:solidFill>
              <a:srgbClr val="FFFFFF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p14="http://schemas.microsoft.com/office/powerpoint/2010/main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endParaRPr lang="es-EC" sz="1800" dirty="0">
              <a:solidFill>
                <a:prstClr val="white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AE123B32-CE89-CA78-44A8-FEA4C412A437}"/>
              </a:ext>
            </a:extLst>
          </p:cNvPr>
          <p:cNvCxnSpPr/>
          <p:nvPr/>
        </p:nvCxnSpPr>
        <p:spPr>
          <a:xfrm>
            <a:off x="2961120" y="3676650"/>
            <a:ext cx="2582430" cy="0"/>
          </a:xfrm>
          <a:prstGeom prst="line">
            <a:avLst/>
          </a:prstGeom>
          <a:noFill/>
          <a:ln w="25400" cap="flat" cmpd="sng" algn="ctr">
            <a:solidFill>
              <a:srgbClr val="FF0000"/>
            </a:solidFill>
            <a:prstDash val="solid"/>
          </a:ln>
          <a:effectLst/>
        </p:spPr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3340CDBE-1155-9C11-FD8B-8EF3A4E5C89B}"/>
              </a:ext>
            </a:extLst>
          </p:cNvPr>
          <p:cNvCxnSpPr/>
          <p:nvPr/>
        </p:nvCxnSpPr>
        <p:spPr>
          <a:xfrm>
            <a:off x="2529121" y="4212892"/>
            <a:ext cx="429489" cy="0"/>
          </a:xfrm>
          <a:prstGeom prst="line">
            <a:avLst/>
          </a:prstGeom>
          <a:noFill/>
          <a:ln w="12700" cap="flat" cmpd="sng" algn="ctr">
            <a:solidFill>
              <a:srgbClr val="FF0000"/>
            </a:solidFill>
            <a:prstDash val="solid"/>
          </a:ln>
          <a:effectLst/>
        </p:spPr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8BD9C2CE-B08A-F00B-B1BA-AB5CFA730A2E}"/>
              </a:ext>
            </a:extLst>
          </p:cNvPr>
          <p:cNvCxnSpPr/>
          <p:nvPr/>
        </p:nvCxnSpPr>
        <p:spPr>
          <a:xfrm>
            <a:off x="5543551" y="4212892"/>
            <a:ext cx="429489" cy="0"/>
          </a:xfrm>
          <a:prstGeom prst="line">
            <a:avLst/>
          </a:prstGeom>
          <a:noFill/>
          <a:ln w="12700" cap="flat" cmpd="sng" algn="ctr">
            <a:solidFill>
              <a:srgbClr val="FF0000"/>
            </a:solidFill>
            <a:prstDash val="solid"/>
          </a:ln>
          <a:effectLst/>
        </p:spPr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028E667A-B6AF-0680-879B-11B762CF3BF2}"/>
              </a:ext>
            </a:extLst>
          </p:cNvPr>
          <p:cNvCxnSpPr/>
          <p:nvPr/>
        </p:nvCxnSpPr>
        <p:spPr>
          <a:xfrm>
            <a:off x="6866661" y="4212892"/>
            <a:ext cx="429489" cy="0"/>
          </a:xfrm>
          <a:prstGeom prst="line">
            <a:avLst/>
          </a:prstGeom>
          <a:noFill/>
          <a:ln w="12700" cap="flat" cmpd="sng" algn="ctr">
            <a:solidFill>
              <a:srgbClr val="FF0000"/>
            </a:solidFill>
            <a:prstDash val="solid"/>
          </a:ln>
          <a:effectLst/>
        </p:spPr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A5FE0B07-0B05-0D0A-27FF-523F1B2BDBFE}"/>
              </a:ext>
            </a:extLst>
          </p:cNvPr>
          <p:cNvCxnSpPr/>
          <p:nvPr/>
        </p:nvCxnSpPr>
        <p:spPr>
          <a:xfrm>
            <a:off x="9860161" y="2542842"/>
            <a:ext cx="429489" cy="0"/>
          </a:xfrm>
          <a:prstGeom prst="line">
            <a:avLst/>
          </a:prstGeom>
          <a:noFill/>
          <a:ln w="12700" cap="flat" cmpd="sng" algn="ctr">
            <a:solidFill>
              <a:srgbClr val="FF0000"/>
            </a:solidFill>
            <a:prstDash val="solid"/>
          </a:ln>
          <a:effectLst/>
        </p:spPr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BCEC5CBB-8CD0-13CC-BAF4-AF069CCE38D9}"/>
              </a:ext>
            </a:extLst>
          </p:cNvPr>
          <p:cNvCxnSpPr/>
          <p:nvPr/>
        </p:nvCxnSpPr>
        <p:spPr>
          <a:xfrm flipV="1">
            <a:off x="7296151" y="2542845"/>
            <a:ext cx="2564011" cy="1670048"/>
          </a:xfrm>
          <a:prstGeom prst="line">
            <a:avLst/>
          </a:prstGeom>
          <a:noFill/>
          <a:ln w="19050" cap="flat" cmpd="sng" algn="ctr">
            <a:solidFill>
              <a:srgbClr val="FF0000"/>
            </a:solidFill>
            <a:prstDash val="solid"/>
          </a:ln>
          <a:effectLst/>
        </p:spPr>
      </p:cxnSp>
    </p:spTree>
    <p:extLst>
      <p:ext uri="{BB962C8B-B14F-4D97-AF65-F5344CB8AC3E}">
        <p14:creationId xmlns:p14="http://schemas.microsoft.com/office/powerpoint/2010/main" val="3453569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D41708-462C-E1FC-E9FF-3927EC490D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5A64F8F5-A7D6-5761-B04F-02492A5FB4FC}"/>
              </a:ext>
            </a:extLst>
          </p:cNvPr>
          <p:cNvSpPr txBox="1">
            <a:spLocks/>
          </p:cNvSpPr>
          <p:nvPr/>
        </p:nvSpPr>
        <p:spPr>
          <a:xfrm>
            <a:off x="1523802" y="144464"/>
            <a:ext cx="9142809" cy="1128268"/>
          </a:xfrm>
          <a:prstGeom prst="rect">
            <a:avLst/>
          </a:prstGeom>
        </p:spPr>
        <p:txBody>
          <a:bodyPr vert="horz" lIns="91428" tIns="45714" rIns="91428" bIns="45714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Helvetica"/>
                <a:ea typeface="+mj-ea"/>
                <a:cs typeface="+mj-cs"/>
              </a:defRPr>
            </a:lvl1pPr>
          </a:lstStyle>
          <a:p>
            <a:pPr defTabSz="457154" fontAlgn="auto">
              <a:spcAft>
                <a:spcPts val="0"/>
              </a:spcAft>
            </a:pPr>
            <a:r>
              <a:rPr lang="es-EC" b="0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Regresión: T-Test</a:t>
            </a:r>
            <a:endParaRPr lang="es-EC" dirty="0">
              <a:solidFill>
                <a:schemeClr val="accent6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14DEFBB-24F3-7740-4EA4-AD58AC8DBEB5}"/>
              </a:ext>
            </a:extLst>
          </p:cNvPr>
          <p:cNvGrpSpPr/>
          <p:nvPr/>
        </p:nvGrpSpPr>
        <p:grpSpPr>
          <a:xfrm>
            <a:off x="2896169" y="1272730"/>
            <a:ext cx="5971167" cy="5585615"/>
            <a:chOff x="1805757" y="1271657"/>
            <a:chExt cx="4746505" cy="444002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F118E30E-7533-1B6B-D35E-F85037A8158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71352" y="1756176"/>
              <a:ext cx="4280910" cy="3580005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AEF376A-D670-4E6B-337F-CBA85B01F6FC}"/>
                </a:ext>
              </a:extLst>
            </p:cNvPr>
            <p:cNvSpPr/>
            <p:nvPr/>
          </p:nvSpPr>
          <p:spPr>
            <a:xfrm>
              <a:off x="3041895" y="1271657"/>
              <a:ext cx="2551271" cy="31804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457154" fontAlgn="auto">
                <a:spcBef>
                  <a:spcPts val="0"/>
                </a:spcBef>
                <a:spcAft>
                  <a:spcPts val="0"/>
                </a:spcAft>
              </a:pPr>
              <a:r>
                <a:rPr lang="es-EC" sz="2000" dirty="0">
                  <a:solidFill>
                    <a:schemeClr val="bg2"/>
                  </a:solidFill>
                  <a:latin typeface="Open Sans" pitchFamily="2" charset="0"/>
                  <a:ea typeface="Open Sans" pitchFamily="2" charset="0"/>
                  <a:cs typeface="Open Sans" pitchFamily="2" charset="0"/>
                </a:rPr>
                <a:t>office_environ_data_1.csv</a:t>
              </a:r>
            </a:p>
          </p:txBody>
        </p:sp>
        <p:sp>
          <p:nvSpPr>
            <p:cNvPr id="9" name="Title 1">
              <a:extLst>
                <a:ext uri="{FF2B5EF4-FFF2-40B4-BE49-F238E27FC236}">
                  <a16:creationId xmlns:a16="http://schemas.microsoft.com/office/drawing/2014/main" id="{391110E5-BA55-1E95-6B42-B3B5C9E841A6}"/>
                </a:ext>
              </a:extLst>
            </p:cNvPr>
            <p:cNvSpPr txBox="1">
              <a:spLocks/>
            </p:cNvSpPr>
            <p:nvPr/>
          </p:nvSpPr>
          <p:spPr>
            <a:xfrm>
              <a:off x="2709727" y="4960676"/>
              <a:ext cx="3586419" cy="751009"/>
            </a:xfrm>
            <a:prstGeom prst="rect">
              <a:avLst/>
            </a:prstGeom>
          </p:spPr>
          <p:txBody>
            <a:bodyPr vert="horz" lIns="91428" tIns="45714" rIns="91428" bIns="45714" rtlCol="0" anchor="ctr">
              <a:normAutofit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400" b="1" i="0" kern="1200">
                  <a:solidFill>
                    <a:schemeClr val="tx1"/>
                  </a:solidFill>
                  <a:latin typeface="Helvetica"/>
                  <a:ea typeface="+mj-ea"/>
                  <a:cs typeface="+mj-cs"/>
                </a:defRPr>
              </a:lvl1pPr>
            </a:lstStyle>
            <a:p>
              <a:pPr defTabSz="457154" fontAlgn="auto">
                <a:spcAft>
                  <a:spcPts val="0"/>
                </a:spcAft>
              </a:pPr>
              <a:r>
                <a:rPr lang="es-EC" sz="2000" b="0" dirty="0">
                  <a:solidFill>
                    <a:prstClr val="black"/>
                  </a:solidFill>
                  <a:latin typeface="Open Sans" pitchFamily="2" charset="0"/>
                  <a:ea typeface="Open Sans" pitchFamily="2" charset="0"/>
                  <a:cs typeface="Open Sans" pitchFamily="2" charset="0"/>
                </a:rPr>
                <a:t>Índice de vegetación</a:t>
              </a:r>
            </a:p>
          </p:txBody>
        </p:sp>
        <p:sp>
          <p:nvSpPr>
            <p:cNvPr id="10" name="Title 1">
              <a:extLst>
                <a:ext uri="{FF2B5EF4-FFF2-40B4-BE49-F238E27FC236}">
                  <a16:creationId xmlns:a16="http://schemas.microsoft.com/office/drawing/2014/main" id="{E98E1C84-15A9-F166-819A-1A474910F043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597588" y="3588737"/>
              <a:ext cx="3037019" cy="620681"/>
            </a:xfrm>
            <a:prstGeom prst="rect">
              <a:avLst/>
            </a:prstGeom>
          </p:spPr>
          <p:txBody>
            <a:bodyPr vert="horz" lIns="91428" tIns="45714" rIns="91428" bIns="45714" rtlCol="0" anchor="ctr">
              <a:normAutofit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400" b="1" i="0" kern="1200">
                  <a:solidFill>
                    <a:schemeClr val="tx1"/>
                  </a:solidFill>
                  <a:latin typeface="Helvetica"/>
                  <a:ea typeface="+mj-ea"/>
                  <a:cs typeface="+mj-cs"/>
                </a:defRPr>
              </a:lvl1pPr>
            </a:lstStyle>
            <a:p>
              <a:pPr defTabSz="457154" fontAlgn="auto">
                <a:spcAft>
                  <a:spcPts val="0"/>
                </a:spcAft>
              </a:pPr>
              <a:r>
                <a:rPr lang="es-EC" sz="2000" b="0" dirty="0">
                  <a:solidFill>
                    <a:prstClr val="black"/>
                  </a:solidFill>
                  <a:latin typeface="Open Sans" pitchFamily="2" charset="0"/>
                  <a:ea typeface="Open Sans" pitchFamily="2" charset="0"/>
                  <a:cs typeface="Open Sans" pitchFamily="2" charset="0"/>
                </a:rPr>
                <a:t>Índice de luz natural</a:t>
              </a:r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5A979E97-EF99-A25E-7608-8D9252C1CD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dirty="0"/>
              <a:t>Otras pruebas de hipótesis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080BAA7-EABD-90D6-4A3F-E5F8B0CA6E03}"/>
              </a:ext>
            </a:extLst>
          </p:cNvPr>
          <p:cNvSpPr/>
          <p:nvPr/>
        </p:nvSpPr>
        <p:spPr>
          <a:xfrm>
            <a:off x="7851777" y="1482153"/>
            <a:ext cx="424151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57154" fontAlgn="auto">
              <a:spcBef>
                <a:spcPts val="0"/>
              </a:spcBef>
              <a:spcAft>
                <a:spcPts val="0"/>
              </a:spcAft>
            </a:pPr>
            <a:r>
              <a:rPr lang="es-EC" sz="2400" b="1" dirty="0">
                <a:solidFill>
                  <a:prstClr val="black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Indica tu nivel de importancia:</a:t>
            </a:r>
          </a:p>
          <a:p>
            <a:pPr algn="ctr" defTabSz="457154" fontAlgn="auto">
              <a:spcBef>
                <a:spcPts val="0"/>
              </a:spcBef>
              <a:spcAft>
                <a:spcPts val="0"/>
              </a:spcAft>
            </a:pPr>
            <a:r>
              <a:rPr lang="es-EC" sz="2400" dirty="0">
                <a:solidFill>
                  <a:prstClr val="black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por ejemplo,</a:t>
            </a:r>
            <a:r>
              <a:rPr lang="es-EC" sz="2400" b="1" dirty="0">
                <a:solidFill>
                  <a:srgbClr val="0000FF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lang="es-EC" sz="2400" b="1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α</a:t>
            </a:r>
            <a:r>
              <a:rPr lang="es-EC" sz="2400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 = 0,05</a:t>
            </a:r>
          </a:p>
        </p:txBody>
      </p:sp>
    </p:spTree>
    <p:extLst>
      <p:ext uri="{BB962C8B-B14F-4D97-AF65-F5344CB8AC3E}">
        <p14:creationId xmlns:p14="http://schemas.microsoft.com/office/powerpoint/2010/main" val="237539585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FD9918-D881-2D53-4CA3-A3F56D9121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6F82D95-9CDF-0E6D-6CA1-2306F44F0CBF}"/>
              </a:ext>
            </a:extLst>
          </p:cNvPr>
          <p:cNvSpPr txBox="1">
            <a:spLocks/>
          </p:cNvSpPr>
          <p:nvPr/>
        </p:nvSpPr>
        <p:spPr>
          <a:xfrm>
            <a:off x="1523802" y="144464"/>
            <a:ext cx="9142809" cy="1128268"/>
          </a:xfrm>
          <a:prstGeom prst="rect">
            <a:avLst/>
          </a:prstGeom>
        </p:spPr>
        <p:txBody>
          <a:bodyPr vert="horz" lIns="91428" tIns="45714" rIns="91428" bIns="45714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Helvetica"/>
                <a:ea typeface="+mj-ea"/>
                <a:cs typeface="+mj-cs"/>
              </a:defRPr>
            </a:lvl1pPr>
          </a:lstStyle>
          <a:p>
            <a:pPr defTabSz="457154" fontAlgn="auto">
              <a:spcAft>
                <a:spcPts val="0"/>
              </a:spcAft>
            </a:pPr>
            <a:r>
              <a:rPr lang="es-EC" b="0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Regresión: T-Test</a:t>
            </a:r>
            <a:endParaRPr lang="es-EC" dirty="0">
              <a:solidFill>
                <a:schemeClr val="accent6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4E4B8D5-9730-AE96-7835-49594454C0D0}"/>
              </a:ext>
            </a:extLst>
          </p:cNvPr>
          <p:cNvGrpSpPr/>
          <p:nvPr/>
        </p:nvGrpSpPr>
        <p:grpSpPr>
          <a:xfrm>
            <a:off x="402351" y="1272732"/>
            <a:ext cx="5971167" cy="5585615"/>
            <a:chOff x="1805757" y="1271657"/>
            <a:chExt cx="4746505" cy="444002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B36FD597-6182-DCAB-BEE8-D797A1DD39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71352" y="1756176"/>
              <a:ext cx="4280910" cy="3580005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301381C-7AB4-A27F-7FF1-A63A37310487}"/>
                </a:ext>
              </a:extLst>
            </p:cNvPr>
            <p:cNvSpPr/>
            <p:nvPr/>
          </p:nvSpPr>
          <p:spPr>
            <a:xfrm>
              <a:off x="3041895" y="1271657"/>
              <a:ext cx="2551271" cy="31804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457154" fontAlgn="auto">
                <a:spcBef>
                  <a:spcPts val="0"/>
                </a:spcBef>
                <a:spcAft>
                  <a:spcPts val="0"/>
                </a:spcAft>
              </a:pPr>
              <a:r>
                <a:rPr lang="es-EC" sz="2000" dirty="0">
                  <a:solidFill>
                    <a:schemeClr val="bg2"/>
                  </a:solidFill>
                  <a:latin typeface="Open Sans" pitchFamily="2" charset="0"/>
                  <a:ea typeface="Open Sans" pitchFamily="2" charset="0"/>
                  <a:cs typeface="Open Sans" pitchFamily="2" charset="0"/>
                </a:rPr>
                <a:t>office_environ_data_1.csv</a:t>
              </a:r>
            </a:p>
          </p:txBody>
        </p:sp>
        <p:sp>
          <p:nvSpPr>
            <p:cNvPr id="9" name="Title 1">
              <a:extLst>
                <a:ext uri="{FF2B5EF4-FFF2-40B4-BE49-F238E27FC236}">
                  <a16:creationId xmlns:a16="http://schemas.microsoft.com/office/drawing/2014/main" id="{13E7A174-54FD-9A32-B3CA-94B60F9F4DE3}"/>
                </a:ext>
              </a:extLst>
            </p:cNvPr>
            <p:cNvSpPr txBox="1">
              <a:spLocks/>
            </p:cNvSpPr>
            <p:nvPr/>
          </p:nvSpPr>
          <p:spPr>
            <a:xfrm>
              <a:off x="2709727" y="4960676"/>
              <a:ext cx="3586419" cy="751009"/>
            </a:xfrm>
            <a:prstGeom prst="rect">
              <a:avLst/>
            </a:prstGeom>
          </p:spPr>
          <p:txBody>
            <a:bodyPr vert="horz" lIns="91428" tIns="45714" rIns="91428" bIns="45714" rtlCol="0" anchor="ctr">
              <a:normAutofit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400" b="1" i="0" kern="1200">
                  <a:solidFill>
                    <a:schemeClr val="tx1"/>
                  </a:solidFill>
                  <a:latin typeface="Helvetica"/>
                  <a:ea typeface="+mj-ea"/>
                  <a:cs typeface="+mj-cs"/>
                </a:defRPr>
              </a:lvl1pPr>
            </a:lstStyle>
            <a:p>
              <a:pPr defTabSz="457154" fontAlgn="auto">
                <a:spcAft>
                  <a:spcPts val="0"/>
                </a:spcAft>
              </a:pPr>
              <a:r>
                <a:rPr lang="es-EC" sz="2000" b="0" dirty="0">
                  <a:solidFill>
                    <a:prstClr val="black"/>
                  </a:solidFill>
                  <a:latin typeface="Open Sans" pitchFamily="2" charset="0"/>
                  <a:ea typeface="Open Sans" pitchFamily="2" charset="0"/>
                  <a:cs typeface="Open Sans" pitchFamily="2" charset="0"/>
                </a:rPr>
                <a:t>Índice de vegetación</a:t>
              </a:r>
            </a:p>
          </p:txBody>
        </p:sp>
        <p:sp>
          <p:nvSpPr>
            <p:cNvPr id="10" name="Title 1">
              <a:extLst>
                <a:ext uri="{FF2B5EF4-FFF2-40B4-BE49-F238E27FC236}">
                  <a16:creationId xmlns:a16="http://schemas.microsoft.com/office/drawing/2014/main" id="{AC5162CF-66CE-5ECE-B649-700979033BE0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597588" y="3588737"/>
              <a:ext cx="3037019" cy="620681"/>
            </a:xfrm>
            <a:prstGeom prst="rect">
              <a:avLst/>
            </a:prstGeom>
          </p:spPr>
          <p:txBody>
            <a:bodyPr vert="horz" lIns="91428" tIns="45714" rIns="91428" bIns="45714" rtlCol="0" anchor="ctr">
              <a:normAutofit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400" b="1" i="0" kern="1200">
                  <a:solidFill>
                    <a:schemeClr val="tx1"/>
                  </a:solidFill>
                  <a:latin typeface="Helvetica"/>
                  <a:ea typeface="+mj-ea"/>
                  <a:cs typeface="+mj-cs"/>
                </a:defRPr>
              </a:lvl1pPr>
            </a:lstStyle>
            <a:p>
              <a:pPr defTabSz="457154" fontAlgn="auto">
                <a:spcAft>
                  <a:spcPts val="0"/>
                </a:spcAft>
              </a:pPr>
              <a:r>
                <a:rPr lang="es-EC" sz="2000" b="0" dirty="0">
                  <a:solidFill>
                    <a:prstClr val="black"/>
                  </a:solidFill>
                  <a:latin typeface="Open Sans" pitchFamily="2" charset="0"/>
                  <a:ea typeface="Open Sans" pitchFamily="2" charset="0"/>
                  <a:cs typeface="Open Sans" pitchFamily="2" charset="0"/>
                </a:rPr>
                <a:t>Índice de luz natural</a:t>
              </a:r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C9ACA7E0-CE86-FCA8-E97A-4277D2D71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dirty="0"/>
              <a:t>Otras pruebas de hipótesis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71" t="32869"/>
          <a:stretch/>
        </p:blipFill>
        <p:spPr>
          <a:xfrm>
            <a:off x="8467179" y="4390588"/>
            <a:ext cx="2252765" cy="145209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7329106" y="1817589"/>
            <a:ext cx="424151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57154" fontAlgn="auto">
              <a:spcBef>
                <a:spcPts val="0"/>
              </a:spcBef>
              <a:spcAft>
                <a:spcPts val="0"/>
              </a:spcAft>
            </a:pPr>
            <a:r>
              <a:rPr lang="es-EC" sz="2400" b="1" dirty="0">
                <a:solidFill>
                  <a:prstClr val="black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Cuáles son las evidencias?</a:t>
            </a:r>
          </a:p>
          <a:p>
            <a:pPr algn="ctr" defTabSz="457154" fontAlgn="auto">
              <a:spcBef>
                <a:spcPts val="0"/>
              </a:spcBef>
              <a:spcAft>
                <a:spcPts val="0"/>
              </a:spcAft>
            </a:pPr>
            <a:endParaRPr lang="es-EC" sz="2400" dirty="0">
              <a:solidFill>
                <a:schemeClr val="accent6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algn="ctr" defTabSz="457154" fontAlgn="auto">
              <a:spcBef>
                <a:spcPts val="0"/>
              </a:spcBef>
              <a:spcAft>
                <a:spcPts val="0"/>
              </a:spcAft>
            </a:pPr>
            <a:r>
              <a:rPr lang="es-EC" sz="2400" b="1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ESTADÍSTICA DE LA PRUEBA</a:t>
            </a:r>
            <a:r>
              <a:rPr lang="es-EC" sz="2400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:</a:t>
            </a:r>
          </a:p>
          <a:p>
            <a:pPr algn="ctr" defTabSz="457154" fontAlgn="auto">
              <a:spcBef>
                <a:spcPts val="0"/>
              </a:spcBef>
              <a:spcAft>
                <a:spcPts val="0"/>
              </a:spcAft>
            </a:pPr>
            <a:endParaRPr lang="es-EC" sz="2400" dirty="0">
              <a:solidFill>
                <a:srgbClr val="0000FF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929"/>
          <a:stretch/>
        </p:blipFill>
        <p:spPr>
          <a:xfrm>
            <a:off x="7588005" y="3679616"/>
            <a:ext cx="879174" cy="216306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467179" y="3990527"/>
            <a:ext cx="24208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154" fontAlgn="auto">
              <a:spcBef>
                <a:spcPts val="0"/>
              </a:spcBef>
              <a:spcAft>
                <a:spcPts val="0"/>
              </a:spcAft>
            </a:pPr>
            <a:r>
              <a:rPr lang="es-EC" sz="2000" i="1" dirty="0">
                <a:solidFill>
                  <a:prstClr val="black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Pendiente estimada</a:t>
            </a:r>
          </a:p>
        </p:txBody>
      </p:sp>
    </p:spTree>
    <p:extLst>
      <p:ext uri="{BB962C8B-B14F-4D97-AF65-F5344CB8AC3E}">
        <p14:creationId xmlns:p14="http://schemas.microsoft.com/office/powerpoint/2010/main" val="202551688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D62A82-CDC0-39BD-51A7-6D6F9BE9E8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3A97154-BE6B-CD91-8425-6350E70D6CF4}"/>
              </a:ext>
            </a:extLst>
          </p:cNvPr>
          <p:cNvSpPr txBox="1">
            <a:spLocks/>
          </p:cNvSpPr>
          <p:nvPr/>
        </p:nvSpPr>
        <p:spPr>
          <a:xfrm>
            <a:off x="1523802" y="144464"/>
            <a:ext cx="9142809" cy="1128268"/>
          </a:xfrm>
          <a:prstGeom prst="rect">
            <a:avLst/>
          </a:prstGeom>
        </p:spPr>
        <p:txBody>
          <a:bodyPr vert="horz" lIns="91428" tIns="45714" rIns="91428" bIns="45714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Helvetica"/>
                <a:ea typeface="+mj-ea"/>
                <a:cs typeface="+mj-cs"/>
              </a:defRPr>
            </a:lvl1pPr>
          </a:lstStyle>
          <a:p>
            <a:pPr defTabSz="457154" fontAlgn="auto">
              <a:spcAft>
                <a:spcPts val="0"/>
              </a:spcAft>
            </a:pPr>
            <a:r>
              <a:rPr lang="es-EC" b="0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Regresión: T-Test</a:t>
            </a:r>
            <a:endParaRPr lang="es-EC" dirty="0">
              <a:solidFill>
                <a:schemeClr val="accent6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437573E-2FF0-68A3-810F-69D0806706E6}"/>
              </a:ext>
            </a:extLst>
          </p:cNvPr>
          <p:cNvGrpSpPr/>
          <p:nvPr/>
        </p:nvGrpSpPr>
        <p:grpSpPr>
          <a:xfrm>
            <a:off x="402351" y="1272732"/>
            <a:ext cx="5971167" cy="5585615"/>
            <a:chOff x="1805757" y="1271657"/>
            <a:chExt cx="4746505" cy="444002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BE5B416-33C9-DEAA-D71E-ED16390D540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71352" y="1756176"/>
              <a:ext cx="4280910" cy="3580005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A3A7D5C-2D99-D3BE-CC7A-5384C691CF48}"/>
                </a:ext>
              </a:extLst>
            </p:cNvPr>
            <p:cNvSpPr/>
            <p:nvPr/>
          </p:nvSpPr>
          <p:spPr>
            <a:xfrm>
              <a:off x="3041895" y="1271657"/>
              <a:ext cx="2551271" cy="31804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457154" fontAlgn="auto">
                <a:spcBef>
                  <a:spcPts val="0"/>
                </a:spcBef>
                <a:spcAft>
                  <a:spcPts val="0"/>
                </a:spcAft>
              </a:pPr>
              <a:r>
                <a:rPr lang="es-EC" sz="2000" dirty="0">
                  <a:solidFill>
                    <a:schemeClr val="bg2"/>
                  </a:solidFill>
                  <a:latin typeface="Open Sans" pitchFamily="2" charset="0"/>
                  <a:ea typeface="Open Sans" pitchFamily="2" charset="0"/>
                  <a:cs typeface="Open Sans" pitchFamily="2" charset="0"/>
                </a:rPr>
                <a:t>office_environ_data_1.csv</a:t>
              </a:r>
            </a:p>
          </p:txBody>
        </p:sp>
        <p:sp>
          <p:nvSpPr>
            <p:cNvPr id="9" name="Title 1">
              <a:extLst>
                <a:ext uri="{FF2B5EF4-FFF2-40B4-BE49-F238E27FC236}">
                  <a16:creationId xmlns:a16="http://schemas.microsoft.com/office/drawing/2014/main" id="{23E6DD5D-8152-7D4E-5784-840F588DE441}"/>
                </a:ext>
              </a:extLst>
            </p:cNvPr>
            <p:cNvSpPr txBox="1">
              <a:spLocks/>
            </p:cNvSpPr>
            <p:nvPr/>
          </p:nvSpPr>
          <p:spPr>
            <a:xfrm>
              <a:off x="2709727" y="4960676"/>
              <a:ext cx="3586419" cy="751009"/>
            </a:xfrm>
            <a:prstGeom prst="rect">
              <a:avLst/>
            </a:prstGeom>
          </p:spPr>
          <p:txBody>
            <a:bodyPr vert="horz" lIns="91428" tIns="45714" rIns="91428" bIns="45714" rtlCol="0" anchor="ctr">
              <a:normAutofit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400" b="1" i="0" kern="1200">
                  <a:solidFill>
                    <a:schemeClr val="tx1"/>
                  </a:solidFill>
                  <a:latin typeface="Helvetica"/>
                  <a:ea typeface="+mj-ea"/>
                  <a:cs typeface="+mj-cs"/>
                </a:defRPr>
              </a:lvl1pPr>
            </a:lstStyle>
            <a:p>
              <a:pPr defTabSz="457154" fontAlgn="auto">
                <a:spcAft>
                  <a:spcPts val="0"/>
                </a:spcAft>
              </a:pPr>
              <a:r>
                <a:rPr lang="es-EC" sz="2000" b="0" dirty="0">
                  <a:solidFill>
                    <a:prstClr val="black"/>
                  </a:solidFill>
                  <a:latin typeface="Open Sans" pitchFamily="2" charset="0"/>
                  <a:ea typeface="Open Sans" pitchFamily="2" charset="0"/>
                  <a:cs typeface="Open Sans" pitchFamily="2" charset="0"/>
                </a:rPr>
                <a:t>Índice de vegetación</a:t>
              </a:r>
            </a:p>
          </p:txBody>
        </p:sp>
        <p:sp>
          <p:nvSpPr>
            <p:cNvPr id="10" name="Title 1">
              <a:extLst>
                <a:ext uri="{FF2B5EF4-FFF2-40B4-BE49-F238E27FC236}">
                  <a16:creationId xmlns:a16="http://schemas.microsoft.com/office/drawing/2014/main" id="{E16A644C-29CE-9DD6-5321-B8595609F7C4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597588" y="3588737"/>
              <a:ext cx="3037019" cy="620681"/>
            </a:xfrm>
            <a:prstGeom prst="rect">
              <a:avLst/>
            </a:prstGeom>
          </p:spPr>
          <p:txBody>
            <a:bodyPr vert="horz" lIns="91428" tIns="45714" rIns="91428" bIns="45714" rtlCol="0" anchor="ctr">
              <a:normAutofit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400" b="1" i="0" kern="1200">
                  <a:solidFill>
                    <a:schemeClr val="tx1"/>
                  </a:solidFill>
                  <a:latin typeface="Helvetica"/>
                  <a:ea typeface="+mj-ea"/>
                  <a:cs typeface="+mj-cs"/>
                </a:defRPr>
              </a:lvl1pPr>
            </a:lstStyle>
            <a:p>
              <a:pPr defTabSz="457154" fontAlgn="auto">
                <a:spcAft>
                  <a:spcPts val="0"/>
                </a:spcAft>
              </a:pPr>
              <a:r>
                <a:rPr lang="es-EC" sz="2000" b="0" dirty="0">
                  <a:solidFill>
                    <a:prstClr val="black"/>
                  </a:solidFill>
                  <a:latin typeface="Open Sans" pitchFamily="2" charset="0"/>
                  <a:ea typeface="Open Sans" pitchFamily="2" charset="0"/>
                  <a:cs typeface="Open Sans" pitchFamily="2" charset="0"/>
                </a:rPr>
                <a:t>Índice de luz natural</a:t>
              </a:r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FEF871F3-BC62-0A0E-CAC7-97D8DFCE7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dirty="0"/>
              <a:t>Otras pruebas de hipótesis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8CFB9D2-39C0-4185-3CD3-ED7F36B7418C}"/>
              </a:ext>
            </a:extLst>
          </p:cNvPr>
          <p:cNvSpPr/>
          <p:nvPr/>
        </p:nvSpPr>
        <p:spPr>
          <a:xfrm>
            <a:off x="6686800" y="3202054"/>
            <a:ext cx="4753591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154" fontAlgn="auto">
              <a:spcBef>
                <a:spcPts val="0"/>
              </a:spcBef>
              <a:spcAft>
                <a:spcPts val="0"/>
              </a:spcAft>
            </a:pPr>
            <a:r>
              <a:rPr lang="es-EC" sz="2400" b="1" dirty="0">
                <a:solidFill>
                  <a:prstClr val="black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Calcula la probabilidad de ver evidencia al menos tan extrema como E,</a:t>
            </a:r>
            <a:r>
              <a:rPr lang="es-EC" sz="2400" b="1" i="1" dirty="0">
                <a:solidFill>
                  <a:prstClr val="black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 si </a:t>
            </a:r>
            <a:r>
              <a:rPr lang="es-EC" sz="2400" b="1" dirty="0">
                <a:solidFill>
                  <a:prstClr val="black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H</a:t>
            </a:r>
            <a:r>
              <a:rPr lang="es-EC" sz="2400" b="1" baseline="-33000" dirty="0">
                <a:solidFill>
                  <a:prstClr val="black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0</a:t>
            </a:r>
            <a:r>
              <a:rPr lang="es-EC" sz="2400" b="1" i="1" dirty="0">
                <a:solidFill>
                  <a:prstClr val="black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 es verdadera</a:t>
            </a:r>
            <a:r>
              <a:rPr lang="es-EC" sz="2400" b="1" dirty="0">
                <a:solidFill>
                  <a:prstClr val="black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.</a:t>
            </a:r>
          </a:p>
          <a:p>
            <a:pPr defTabSz="457154" fontAlgn="auto">
              <a:spcBef>
                <a:spcPts val="0"/>
              </a:spcBef>
              <a:spcAft>
                <a:spcPts val="0"/>
              </a:spcAft>
            </a:pPr>
            <a:r>
              <a:rPr lang="es-EC" sz="2400" b="1" dirty="0">
                <a:solidFill>
                  <a:prstClr val="black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(El "valor p")</a:t>
            </a:r>
          </a:p>
        </p:txBody>
      </p:sp>
    </p:spTree>
    <p:extLst>
      <p:ext uri="{BB962C8B-B14F-4D97-AF65-F5344CB8AC3E}">
        <p14:creationId xmlns:p14="http://schemas.microsoft.com/office/powerpoint/2010/main" val="252405412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E00CDA-5F1C-25F8-7E36-95DF044684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6378AA01-7134-EC15-02F7-3CDC35DE0FCA}"/>
              </a:ext>
            </a:extLst>
          </p:cNvPr>
          <p:cNvSpPr txBox="1">
            <a:spLocks/>
          </p:cNvSpPr>
          <p:nvPr/>
        </p:nvSpPr>
        <p:spPr>
          <a:xfrm>
            <a:off x="1523802" y="144464"/>
            <a:ext cx="9142809" cy="1128268"/>
          </a:xfrm>
          <a:prstGeom prst="rect">
            <a:avLst/>
          </a:prstGeom>
        </p:spPr>
        <p:txBody>
          <a:bodyPr vert="horz" lIns="91428" tIns="45714" rIns="91428" bIns="45714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Helvetica"/>
                <a:ea typeface="+mj-ea"/>
                <a:cs typeface="+mj-cs"/>
              </a:defRPr>
            </a:lvl1pPr>
          </a:lstStyle>
          <a:p>
            <a:pPr defTabSz="457154" fontAlgn="auto">
              <a:spcAft>
                <a:spcPts val="0"/>
              </a:spcAft>
            </a:pPr>
            <a:r>
              <a:rPr lang="es-EC" b="0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Regresión: T-Test</a:t>
            </a:r>
            <a:endParaRPr lang="es-EC" dirty="0">
              <a:solidFill>
                <a:schemeClr val="accent6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A4DB0EE-3E92-23EF-2CAF-119EAA498312}"/>
              </a:ext>
            </a:extLst>
          </p:cNvPr>
          <p:cNvGrpSpPr/>
          <p:nvPr/>
        </p:nvGrpSpPr>
        <p:grpSpPr>
          <a:xfrm>
            <a:off x="402351" y="1272732"/>
            <a:ext cx="5971167" cy="5585615"/>
            <a:chOff x="1805757" y="1271657"/>
            <a:chExt cx="4746505" cy="444002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7AC02AC-2EFD-9383-6875-6D7533F615F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71352" y="1756176"/>
              <a:ext cx="4280910" cy="3580005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9E68EFD-C8D0-E18D-47C6-C6831CB6A466}"/>
                </a:ext>
              </a:extLst>
            </p:cNvPr>
            <p:cNvSpPr/>
            <p:nvPr/>
          </p:nvSpPr>
          <p:spPr>
            <a:xfrm>
              <a:off x="3041895" y="1271657"/>
              <a:ext cx="2551271" cy="31804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457154" fontAlgn="auto">
                <a:spcBef>
                  <a:spcPts val="0"/>
                </a:spcBef>
                <a:spcAft>
                  <a:spcPts val="0"/>
                </a:spcAft>
              </a:pPr>
              <a:r>
                <a:rPr lang="es-EC" sz="2000" dirty="0">
                  <a:solidFill>
                    <a:schemeClr val="bg2"/>
                  </a:solidFill>
                  <a:latin typeface="Open Sans" pitchFamily="2" charset="0"/>
                  <a:ea typeface="Open Sans" pitchFamily="2" charset="0"/>
                  <a:cs typeface="Open Sans" pitchFamily="2" charset="0"/>
                </a:rPr>
                <a:t>office_environ_data_1.csv</a:t>
              </a:r>
            </a:p>
          </p:txBody>
        </p:sp>
        <p:sp>
          <p:nvSpPr>
            <p:cNvPr id="9" name="Title 1">
              <a:extLst>
                <a:ext uri="{FF2B5EF4-FFF2-40B4-BE49-F238E27FC236}">
                  <a16:creationId xmlns:a16="http://schemas.microsoft.com/office/drawing/2014/main" id="{8019A297-C4C3-7ADB-D0E5-BF66A426E54B}"/>
                </a:ext>
              </a:extLst>
            </p:cNvPr>
            <p:cNvSpPr txBox="1">
              <a:spLocks/>
            </p:cNvSpPr>
            <p:nvPr/>
          </p:nvSpPr>
          <p:spPr>
            <a:xfrm>
              <a:off x="2709727" y="4960676"/>
              <a:ext cx="3586419" cy="751009"/>
            </a:xfrm>
            <a:prstGeom prst="rect">
              <a:avLst/>
            </a:prstGeom>
          </p:spPr>
          <p:txBody>
            <a:bodyPr vert="horz" lIns="91428" tIns="45714" rIns="91428" bIns="45714" rtlCol="0" anchor="ctr">
              <a:normAutofit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400" b="1" i="0" kern="1200">
                  <a:solidFill>
                    <a:schemeClr val="tx1"/>
                  </a:solidFill>
                  <a:latin typeface="Helvetica"/>
                  <a:ea typeface="+mj-ea"/>
                  <a:cs typeface="+mj-cs"/>
                </a:defRPr>
              </a:lvl1pPr>
            </a:lstStyle>
            <a:p>
              <a:pPr defTabSz="457154" fontAlgn="auto">
                <a:spcAft>
                  <a:spcPts val="0"/>
                </a:spcAft>
              </a:pPr>
              <a:r>
                <a:rPr lang="es-EC" sz="2000" b="0" dirty="0">
                  <a:solidFill>
                    <a:prstClr val="black"/>
                  </a:solidFill>
                  <a:latin typeface="Open Sans" pitchFamily="2" charset="0"/>
                  <a:ea typeface="Open Sans" pitchFamily="2" charset="0"/>
                  <a:cs typeface="Open Sans" pitchFamily="2" charset="0"/>
                </a:rPr>
                <a:t>Índice de vegetación</a:t>
              </a:r>
            </a:p>
          </p:txBody>
        </p:sp>
        <p:sp>
          <p:nvSpPr>
            <p:cNvPr id="10" name="Title 1">
              <a:extLst>
                <a:ext uri="{FF2B5EF4-FFF2-40B4-BE49-F238E27FC236}">
                  <a16:creationId xmlns:a16="http://schemas.microsoft.com/office/drawing/2014/main" id="{13066AD6-EB2F-7392-ADE3-9B92D9114A20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597588" y="3588737"/>
              <a:ext cx="3037019" cy="620681"/>
            </a:xfrm>
            <a:prstGeom prst="rect">
              <a:avLst/>
            </a:prstGeom>
          </p:spPr>
          <p:txBody>
            <a:bodyPr vert="horz" lIns="91428" tIns="45714" rIns="91428" bIns="45714" rtlCol="0" anchor="ctr">
              <a:normAutofit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400" b="1" i="0" kern="1200">
                  <a:solidFill>
                    <a:schemeClr val="tx1"/>
                  </a:solidFill>
                  <a:latin typeface="Helvetica"/>
                  <a:ea typeface="+mj-ea"/>
                  <a:cs typeface="+mj-cs"/>
                </a:defRPr>
              </a:lvl1pPr>
            </a:lstStyle>
            <a:p>
              <a:pPr defTabSz="457154" fontAlgn="auto">
                <a:spcAft>
                  <a:spcPts val="0"/>
                </a:spcAft>
              </a:pPr>
              <a:r>
                <a:rPr lang="es-EC" sz="2000" b="0" dirty="0">
                  <a:solidFill>
                    <a:prstClr val="black"/>
                  </a:solidFill>
                  <a:latin typeface="Open Sans" pitchFamily="2" charset="0"/>
                  <a:ea typeface="Open Sans" pitchFamily="2" charset="0"/>
                  <a:cs typeface="Open Sans" pitchFamily="2" charset="0"/>
                </a:rPr>
                <a:t>Índice de luz natural</a:t>
              </a:r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3933B9CA-A369-30CD-C99C-7AF8A8C722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dirty="0"/>
              <a:t>Otras pruebas de hipótesis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3DEFD90-0A8D-9E5F-63F4-97D44DAFFEDB}"/>
              </a:ext>
            </a:extLst>
          </p:cNvPr>
          <p:cNvSpPr/>
          <p:nvPr/>
        </p:nvSpPr>
        <p:spPr>
          <a:xfrm>
            <a:off x="7162554" y="2370343"/>
            <a:ext cx="4153146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57154" fontAlgn="auto">
              <a:spcBef>
                <a:spcPts val="0"/>
              </a:spcBef>
              <a:spcAft>
                <a:spcPts val="0"/>
              </a:spcAft>
            </a:pPr>
            <a:r>
              <a:rPr lang="es-EC" sz="2400" b="1" dirty="0">
                <a:solidFill>
                  <a:prstClr val="black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Si el valor p es menor que la significancia, rechazar H</a:t>
            </a:r>
            <a:r>
              <a:rPr lang="es-EC" sz="2400" b="1" baseline="-33000" dirty="0">
                <a:solidFill>
                  <a:prstClr val="black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0 </a:t>
            </a:r>
            <a:r>
              <a:rPr lang="es-EC" sz="2400" b="1" dirty="0">
                <a:solidFill>
                  <a:prstClr val="black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y aceptar H</a:t>
            </a:r>
            <a:r>
              <a:rPr lang="es-EC" sz="2400" b="1" baseline="-33000" dirty="0">
                <a:solidFill>
                  <a:prstClr val="black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1</a:t>
            </a:r>
            <a:r>
              <a:rPr lang="es-EC" sz="2400" b="1" dirty="0">
                <a:solidFill>
                  <a:prstClr val="black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. De lo contrario, no hay suficiente evidencia para rechazar H</a:t>
            </a:r>
            <a:r>
              <a:rPr lang="es-EC" sz="2400" b="1" baseline="-33000" dirty="0">
                <a:solidFill>
                  <a:prstClr val="black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0</a:t>
            </a:r>
            <a:r>
              <a:rPr lang="es-EC" sz="2400" b="1" dirty="0">
                <a:solidFill>
                  <a:prstClr val="black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.</a:t>
            </a:r>
          </a:p>
          <a:p>
            <a:pPr algn="ctr" defTabSz="457154" fontAlgn="auto">
              <a:spcBef>
                <a:spcPts val="0"/>
              </a:spcBef>
              <a:spcAft>
                <a:spcPts val="0"/>
              </a:spcAft>
            </a:pPr>
            <a:endParaRPr lang="es-EC" sz="2400" b="1" dirty="0">
              <a:solidFill>
                <a:prstClr val="black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algn="ctr" defTabSz="457154" fontAlgn="auto">
              <a:spcBef>
                <a:spcPts val="0"/>
              </a:spcBef>
              <a:spcAft>
                <a:spcPts val="0"/>
              </a:spcAft>
            </a:pPr>
            <a:r>
              <a:rPr lang="es-EC" sz="2400" b="1" dirty="0">
                <a:solidFill>
                  <a:srgbClr val="0432FF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INTERPRETRETACION?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03D35F8-8685-6E9D-1F75-5323B9F69237}"/>
              </a:ext>
            </a:extLst>
          </p:cNvPr>
          <p:cNvSpPr/>
          <p:nvPr/>
        </p:nvSpPr>
        <p:spPr>
          <a:xfrm>
            <a:off x="792763" y="2282373"/>
            <a:ext cx="3446728" cy="587789"/>
          </a:xfrm>
          <a:prstGeom prst="rect">
            <a:avLst/>
          </a:prstGeom>
          <a:solidFill>
            <a:srgbClr val="FFFF00">
              <a:alpha val="34000"/>
            </a:srgbClr>
          </a:solidFill>
          <a:ln>
            <a:noFill/>
          </a:ln>
          <a:effectLst>
            <a:softEdge rad="1524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54" fontAlgn="auto">
              <a:spcBef>
                <a:spcPts val="0"/>
              </a:spcBef>
              <a:spcAft>
                <a:spcPts val="0"/>
              </a:spcAft>
            </a:pPr>
            <a:endParaRPr lang="es-EC" sz="1800" dirty="0">
              <a:solidFill>
                <a:prstClr val="white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1133700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FA1CBD-C52F-FD2C-7133-1765B261BB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8382568B-D48D-A50B-6EEA-9EEF33937B2B}"/>
              </a:ext>
            </a:extLst>
          </p:cNvPr>
          <p:cNvSpPr txBox="1">
            <a:spLocks/>
          </p:cNvSpPr>
          <p:nvPr/>
        </p:nvSpPr>
        <p:spPr>
          <a:xfrm>
            <a:off x="1523802" y="144464"/>
            <a:ext cx="9142809" cy="1128268"/>
          </a:xfrm>
          <a:prstGeom prst="rect">
            <a:avLst/>
          </a:prstGeom>
        </p:spPr>
        <p:txBody>
          <a:bodyPr vert="horz" lIns="91428" tIns="45714" rIns="91428" bIns="45714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Helvetica"/>
                <a:ea typeface="+mj-ea"/>
                <a:cs typeface="+mj-cs"/>
              </a:defRPr>
            </a:lvl1pPr>
          </a:lstStyle>
          <a:p>
            <a:pPr defTabSz="457154" fontAlgn="auto">
              <a:spcAft>
                <a:spcPts val="0"/>
              </a:spcAft>
            </a:pPr>
            <a:r>
              <a:rPr lang="es-EC" b="0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Regresión: F-Test</a:t>
            </a:r>
            <a:endParaRPr lang="es-EC" dirty="0">
              <a:solidFill>
                <a:schemeClr val="accent6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FB47AA6-0CD0-CB54-FA25-5C3B6E6083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dirty="0"/>
              <a:t>Otras pruebas de hipótesis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AF1340F-B2D4-48E8-8E71-93C52709FFBB}"/>
              </a:ext>
            </a:extLst>
          </p:cNvPr>
          <p:cNvSpPr/>
          <p:nvPr/>
        </p:nvSpPr>
        <p:spPr>
          <a:xfrm>
            <a:off x="520483" y="2029410"/>
            <a:ext cx="11149446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457154" fontAlgn="auto">
              <a:spcBef>
                <a:spcPts val="0"/>
              </a:spcBef>
              <a:spcAft>
                <a:spcPts val="0"/>
              </a:spcAft>
            </a:pPr>
            <a:r>
              <a:rPr lang="es-EC" sz="3200" dirty="0">
                <a:solidFill>
                  <a:prstClr val="black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En una regresión múltiple...</a:t>
            </a:r>
            <a:br>
              <a:rPr lang="es-EC" sz="3200" dirty="0">
                <a:solidFill>
                  <a:prstClr val="black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</a:br>
            <a:endParaRPr lang="es-EC" sz="3200" dirty="0">
              <a:solidFill>
                <a:prstClr val="black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algn="ctr" defTabSz="457154" fontAlgn="auto">
              <a:spcBef>
                <a:spcPts val="0"/>
              </a:spcBef>
              <a:spcAft>
                <a:spcPts val="0"/>
              </a:spcAft>
            </a:pPr>
            <a:r>
              <a:rPr lang="es-EC" sz="3200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H</a:t>
            </a:r>
            <a:r>
              <a:rPr lang="es-EC" sz="3200" baseline="-25000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0</a:t>
            </a:r>
            <a:r>
              <a:rPr lang="es-EC" sz="3200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: </a:t>
            </a:r>
            <a:r>
              <a:rPr lang="es-EC" sz="3200" b="1" u="sng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TODOS</a:t>
            </a:r>
            <a:r>
              <a:rPr lang="es-EC" sz="3200" b="1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lang="es-EC" sz="3200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los coeficientes = 0</a:t>
            </a:r>
          </a:p>
          <a:p>
            <a:pPr algn="ctr" defTabSz="457154" fontAlgn="auto">
              <a:spcBef>
                <a:spcPts val="0"/>
              </a:spcBef>
              <a:spcAft>
                <a:spcPts val="0"/>
              </a:spcAft>
            </a:pPr>
            <a:endParaRPr lang="es-EC" sz="3200" b="1" dirty="0">
              <a:solidFill>
                <a:srgbClr val="0432FF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algn="ctr" defTabSz="457154" fontAlgn="auto">
              <a:spcBef>
                <a:spcPts val="0"/>
              </a:spcBef>
              <a:spcAft>
                <a:spcPts val="0"/>
              </a:spcAft>
            </a:pPr>
            <a:r>
              <a:rPr lang="es-EC" sz="2400" dirty="0">
                <a:solidFill>
                  <a:prstClr val="black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(También puede adaptarse para </a:t>
            </a:r>
            <a:r>
              <a:rPr lang="es-EC" sz="2400" i="1" dirty="0">
                <a:solidFill>
                  <a:prstClr val="black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comparar</a:t>
            </a:r>
            <a:r>
              <a:rPr lang="es-EC" sz="2400" dirty="0">
                <a:solidFill>
                  <a:prstClr val="black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 modelos, véase la Lección 6 aquí: </a:t>
            </a:r>
            <a:r>
              <a:rPr lang="es-EC" sz="2400" dirty="0">
                <a:solidFill>
                  <a:prstClr val="black"/>
                </a:solidFill>
                <a:latin typeface="Open Sans" pitchFamily="2" charset="0"/>
                <a:ea typeface="Open Sans" pitchFamily="2" charset="0"/>
                <a:cs typeface="Open Sans" pitchFamily="2" charset="0"/>
                <a:hlinkClick r:id="rId3"/>
              </a:rPr>
              <a:t>https://onlinecourses.science.psu.edu/stat501/node/293</a:t>
            </a:r>
            <a:r>
              <a:rPr lang="es-EC" sz="2400" dirty="0">
                <a:solidFill>
                  <a:prstClr val="black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BD83EA3-D50E-D3D9-E7C9-DD7FCEED85A1}"/>
              </a:ext>
            </a:extLst>
          </p:cNvPr>
          <p:cNvSpPr txBox="1"/>
          <p:nvPr/>
        </p:nvSpPr>
        <p:spPr>
          <a:xfrm>
            <a:off x="2172845" y="4923657"/>
            <a:ext cx="8049094" cy="584699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 defTabSz="457154" fontAlgn="auto">
              <a:spcBef>
                <a:spcPts val="0"/>
              </a:spcBef>
              <a:spcAft>
                <a:spcPts val="0"/>
              </a:spcAft>
            </a:pPr>
            <a:r>
              <a:rPr lang="es-EC" sz="3200" b="1" i="1" dirty="0">
                <a:solidFill>
                  <a:prstClr val="black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y</a:t>
            </a:r>
            <a:r>
              <a:rPr lang="es-EC" sz="3200" b="1" dirty="0">
                <a:solidFill>
                  <a:prstClr val="black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 = b</a:t>
            </a:r>
            <a:r>
              <a:rPr lang="es-EC" sz="3200" b="1" baseline="-25000" dirty="0">
                <a:solidFill>
                  <a:prstClr val="black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1</a:t>
            </a:r>
            <a:r>
              <a:rPr lang="es-EC" sz="3200" b="1" i="1" dirty="0">
                <a:solidFill>
                  <a:prstClr val="black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x</a:t>
            </a:r>
            <a:r>
              <a:rPr lang="es-EC" sz="3200" b="1" baseline="-25000" dirty="0">
                <a:solidFill>
                  <a:prstClr val="black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1</a:t>
            </a:r>
            <a:r>
              <a:rPr lang="es-EC" sz="3200" b="1" dirty="0">
                <a:solidFill>
                  <a:prstClr val="black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 + b</a:t>
            </a:r>
            <a:r>
              <a:rPr lang="es-EC" sz="3200" b="1" baseline="-25000" dirty="0">
                <a:solidFill>
                  <a:prstClr val="black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2</a:t>
            </a:r>
            <a:r>
              <a:rPr lang="es-EC" sz="3200" b="1" i="1" dirty="0">
                <a:solidFill>
                  <a:prstClr val="black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x</a:t>
            </a:r>
            <a:r>
              <a:rPr lang="es-EC" sz="3200" b="1" baseline="-25000" dirty="0">
                <a:solidFill>
                  <a:prstClr val="black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2</a:t>
            </a:r>
            <a:r>
              <a:rPr lang="es-EC" sz="3200" b="1" dirty="0">
                <a:solidFill>
                  <a:prstClr val="black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 + b</a:t>
            </a:r>
            <a:r>
              <a:rPr lang="es-EC" sz="3200" b="1" baseline="-25000" dirty="0">
                <a:solidFill>
                  <a:prstClr val="black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3</a:t>
            </a:r>
            <a:r>
              <a:rPr lang="es-EC" sz="3200" b="1" dirty="0">
                <a:solidFill>
                  <a:prstClr val="black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 x 3 + b</a:t>
            </a:r>
            <a:r>
              <a:rPr lang="es-EC" sz="3200" b="1" baseline="-25000" dirty="0">
                <a:solidFill>
                  <a:prstClr val="black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A8409D-FE2A-1A08-4C2B-78FE1F83AD77}"/>
              </a:ext>
            </a:extLst>
          </p:cNvPr>
          <p:cNvSpPr txBox="1"/>
          <p:nvPr/>
        </p:nvSpPr>
        <p:spPr>
          <a:xfrm>
            <a:off x="6629743" y="5985416"/>
            <a:ext cx="931665" cy="338554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algn="ctr" defTabSz="457154" fontAlgn="auto">
              <a:spcBef>
                <a:spcPts val="0"/>
              </a:spcBef>
              <a:spcAft>
                <a:spcPts val="0"/>
              </a:spcAft>
            </a:pPr>
            <a:r>
              <a:rPr lang="es-EC" sz="1600" b="1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Género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299CF3A-8EA2-5594-B14C-B2E90BF4D47A}"/>
              </a:ext>
            </a:extLst>
          </p:cNvPr>
          <p:cNvCxnSpPr/>
          <p:nvPr/>
        </p:nvCxnSpPr>
        <p:spPr>
          <a:xfrm flipV="1">
            <a:off x="7095575" y="5597193"/>
            <a:ext cx="0" cy="291511"/>
          </a:xfrm>
          <a:prstGeom prst="straightConnector1">
            <a:avLst/>
          </a:prstGeom>
          <a:ln w="44450">
            <a:solidFill>
              <a:srgbClr val="C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FA886CF-2C9C-1BB0-3E32-5CD290B13B37}"/>
              </a:ext>
            </a:extLst>
          </p:cNvPr>
          <p:cNvSpPr txBox="1"/>
          <p:nvPr/>
        </p:nvSpPr>
        <p:spPr>
          <a:xfrm>
            <a:off x="4333035" y="5960663"/>
            <a:ext cx="1319592" cy="338554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algn="ctr" defTabSz="457154" fontAlgn="auto">
              <a:spcBef>
                <a:spcPts val="0"/>
              </a:spcBef>
              <a:spcAft>
                <a:spcPts val="0"/>
              </a:spcAft>
            </a:pPr>
            <a:r>
              <a:rPr lang="es-EC" sz="1600" b="1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Vegetación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53E0D9E-3166-A9E1-1395-E9988B74228A}"/>
              </a:ext>
            </a:extLst>
          </p:cNvPr>
          <p:cNvCxnSpPr/>
          <p:nvPr/>
        </p:nvCxnSpPr>
        <p:spPr>
          <a:xfrm flipV="1">
            <a:off x="4989378" y="5572440"/>
            <a:ext cx="0" cy="291511"/>
          </a:xfrm>
          <a:prstGeom prst="straightConnector1">
            <a:avLst/>
          </a:prstGeom>
          <a:ln w="44450">
            <a:solidFill>
              <a:srgbClr val="C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111DE179-E4D2-F86F-CCF7-48C2BC4DEF67}"/>
              </a:ext>
            </a:extLst>
          </p:cNvPr>
          <p:cNvSpPr txBox="1"/>
          <p:nvPr/>
        </p:nvSpPr>
        <p:spPr>
          <a:xfrm>
            <a:off x="5652627" y="5960501"/>
            <a:ext cx="977116" cy="338554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 defTabSz="457154" fontAlgn="auto">
              <a:spcBef>
                <a:spcPts val="0"/>
              </a:spcBef>
              <a:spcAft>
                <a:spcPts val="0"/>
              </a:spcAft>
            </a:pPr>
            <a:r>
              <a:rPr lang="es-EC" sz="1600" b="1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luz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967B515-ED1D-CADB-6BCD-08F63788A1EA}"/>
              </a:ext>
            </a:extLst>
          </p:cNvPr>
          <p:cNvCxnSpPr/>
          <p:nvPr/>
        </p:nvCxnSpPr>
        <p:spPr>
          <a:xfrm flipV="1">
            <a:off x="6127934" y="5572440"/>
            <a:ext cx="0" cy="291511"/>
          </a:xfrm>
          <a:prstGeom prst="straightConnector1">
            <a:avLst/>
          </a:prstGeom>
          <a:ln w="44450">
            <a:solidFill>
              <a:srgbClr val="C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6FF4676-1BC0-42B5-7952-7F732670443B}"/>
              </a:ext>
            </a:extLst>
          </p:cNvPr>
          <p:cNvSpPr txBox="1"/>
          <p:nvPr/>
        </p:nvSpPr>
        <p:spPr>
          <a:xfrm>
            <a:off x="3160919" y="5918668"/>
            <a:ext cx="1172116" cy="338554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algn="ctr" defTabSz="457154" fontAlgn="auto">
              <a:spcBef>
                <a:spcPts val="0"/>
              </a:spcBef>
              <a:spcAft>
                <a:spcPts val="0"/>
              </a:spcAft>
            </a:pPr>
            <a:r>
              <a:rPr lang="es-EC" sz="1600" b="1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Bienestar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DDB06A9-6FCF-5210-CA0E-B3C9658E8936}"/>
              </a:ext>
            </a:extLst>
          </p:cNvPr>
          <p:cNvCxnSpPr/>
          <p:nvPr/>
        </p:nvCxnSpPr>
        <p:spPr>
          <a:xfrm flipV="1">
            <a:off x="3746977" y="5503246"/>
            <a:ext cx="0" cy="291511"/>
          </a:xfrm>
          <a:prstGeom prst="straightConnector1">
            <a:avLst/>
          </a:prstGeom>
          <a:ln w="44450">
            <a:solidFill>
              <a:srgbClr val="C0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167875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668359-CCD0-C1DE-3F8C-17AF13FD2E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4DC2C-C4A0-FDA1-1DA3-6903C61E7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dirty="0"/>
              <a:t>Motivación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12C1A98-A09E-CE7B-02E4-F67717AE4E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627"/>
          <a:stretch/>
        </p:blipFill>
        <p:spPr>
          <a:xfrm>
            <a:off x="1012380" y="880455"/>
            <a:ext cx="2755153" cy="509867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B1E27FF-BE04-21C4-C397-C8C91293BA9C}"/>
              </a:ext>
            </a:extLst>
          </p:cNvPr>
          <p:cNvSpPr txBox="1"/>
          <p:nvPr/>
        </p:nvSpPr>
        <p:spPr>
          <a:xfrm>
            <a:off x="4890479" y="1516372"/>
            <a:ext cx="5831886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217" fontAlgn="base">
              <a:spcBef>
                <a:spcPct val="0"/>
              </a:spcBef>
              <a:spcAft>
                <a:spcPct val="0"/>
              </a:spcAft>
            </a:pPr>
            <a:r>
              <a:rPr lang="es-EC" sz="2000" dirty="0">
                <a:solidFill>
                  <a:prstClr val="black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Una ciudad introduce un esquema</a:t>
            </a:r>
          </a:p>
          <a:p>
            <a:pPr algn="ctr" defTabSz="914217" fontAlgn="base">
              <a:spcBef>
                <a:spcPct val="0"/>
              </a:spcBef>
              <a:spcAft>
                <a:spcPct val="0"/>
              </a:spcAft>
            </a:pPr>
            <a:r>
              <a:rPr lang="es-EC" sz="2000" dirty="0">
                <a:solidFill>
                  <a:prstClr val="black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para abordar la desnutrición infantil.</a:t>
            </a:r>
          </a:p>
          <a:p>
            <a:pPr algn="ctr" defTabSz="914217" fontAlgn="base">
              <a:spcBef>
                <a:spcPct val="0"/>
              </a:spcBef>
              <a:spcAft>
                <a:spcPct val="0"/>
              </a:spcAft>
            </a:pPr>
            <a:endParaRPr lang="es-EC" sz="2000" dirty="0">
              <a:solidFill>
                <a:prstClr val="black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algn="ctr" defTabSz="914217" fontAlgn="base">
              <a:spcBef>
                <a:spcPct val="0"/>
              </a:spcBef>
              <a:spcAft>
                <a:spcPct val="0"/>
              </a:spcAft>
            </a:pPr>
            <a:r>
              <a:rPr lang="es-EC" sz="2000" dirty="0">
                <a:solidFill>
                  <a:prstClr val="black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Datos: peso (en kg) de niños de cuatro años.</a:t>
            </a:r>
          </a:p>
          <a:p>
            <a:pPr algn="ctr" defTabSz="914217" fontAlgn="base">
              <a:spcBef>
                <a:spcPct val="0"/>
              </a:spcBef>
              <a:spcAft>
                <a:spcPct val="0"/>
              </a:spcAft>
            </a:pPr>
            <a:endParaRPr lang="es-EC" sz="2000" dirty="0">
              <a:solidFill>
                <a:prstClr val="black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algn="ctr" defTabSz="914217" fontAlgn="base">
              <a:spcBef>
                <a:spcPct val="0"/>
              </a:spcBef>
              <a:spcAft>
                <a:spcPct val="0"/>
              </a:spcAft>
            </a:pPr>
            <a:r>
              <a:rPr lang="es-EC" sz="2000" dirty="0">
                <a:solidFill>
                  <a:prstClr val="black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Ejemplo 1: 100 </a:t>
            </a:r>
            <a:r>
              <a:rPr lang="es-EC" sz="2000" dirty="0" err="1">
                <a:solidFill>
                  <a:prstClr val="black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preintervenciones</a:t>
            </a:r>
            <a:endParaRPr lang="es-EC" sz="2000" dirty="0">
              <a:solidFill>
                <a:prstClr val="black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algn="ctr" defTabSz="914217" fontAlgn="base">
              <a:spcBef>
                <a:spcPct val="0"/>
              </a:spcBef>
              <a:spcAft>
                <a:spcPct val="0"/>
              </a:spcAft>
            </a:pPr>
            <a:r>
              <a:rPr lang="es-EC" sz="2000" dirty="0">
                <a:solidFill>
                  <a:prstClr val="black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Ejemplo 2: 100 después de la intervención</a:t>
            </a:r>
          </a:p>
          <a:p>
            <a:pPr algn="ctr" defTabSz="914217" fontAlgn="base">
              <a:spcBef>
                <a:spcPct val="0"/>
              </a:spcBef>
              <a:spcAft>
                <a:spcPct val="0"/>
              </a:spcAft>
            </a:pPr>
            <a:endParaRPr lang="es-EC" sz="2000" dirty="0">
              <a:solidFill>
                <a:prstClr val="black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algn="ctr" defTabSz="914217" fontAlgn="base">
              <a:spcBef>
                <a:spcPct val="0"/>
              </a:spcBef>
              <a:spcAft>
                <a:spcPct val="0"/>
              </a:spcAft>
            </a:pPr>
            <a:r>
              <a:rPr lang="es-EC" sz="2000" dirty="0">
                <a:solidFill>
                  <a:prstClr val="black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Peso medio de la muestra 1: 14,0 kg</a:t>
            </a:r>
          </a:p>
          <a:p>
            <a:pPr algn="ctr" defTabSz="914217" fontAlgn="base">
              <a:spcBef>
                <a:spcPct val="0"/>
              </a:spcBef>
              <a:spcAft>
                <a:spcPct val="0"/>
              </a:spcAft>
            </a:pPr>
            <a:r>
              <a:rPr lang="es-EC" sz="2000" dirty="0">
                <a:solidFill>
                  <a:prstClr val="black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Peso medio de la muestra 2: 14,3 kg</a:t>
            </a:r>
          </a:p>
          <a:p>
            <a:pPr algn="ctr" defTabSz="914217" fontAlgn="base">
              <a:spcBef>
                <a:spcPct val="0"/>
              </a:spcBef>
              <a:spcAft>
                <a:spcPct val="0"/>
              </a:spcAft>
            </a:pPr>
            <a:endParaRPr lang="es-EC" sz="2000" dirty="0">
              <a:solidFill>
                <a:prstClr val="black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algn="ctr" defTabSz="914217" fontAlgn="base">
              <a:spcBef>
                <a:spcPct val="0"/>
              </a:spcBef>
              <a:spcAft>
                <a:spcPct val="0"/>
              </a:spcAft>
            </a:pPr>
            <a:r>
              <a:rPr lang="es-EC" sz="2000" b="1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Hay alguna evidencia de que el</a:t>
            </a:r>
          </a:p>
          <a:p>
            <a:pPr algn="ctr" defTabSz="914217" fontAlgn="base">
              <a:spcBef>
                <a:spcPct val="0"/>
              </a:spcBef>
              <a:spcAft>
                <a:spcPct val="0"/>
              </a:spcAft>
            </a:pPr>
            <a:r>
              <a:rPr lang="es-EC" sz="2000" b="1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La intervención ha tenido algún efecto?</a:t>
            </a:r>
          </a:p>
          <a:p>
            <a:pPr defTabSz="914217" fontAlgn="base">
              <a:spcBef>
                <a:spcPct val="0"/>
              </a:spcBef>
              <a:spcAft>
                <a:spcPct val="0"/>
              </a:spcAft>
            </a:pPr>
            <a:endParaRPr lang="es-EC" sz="2400" dirty="0">
              <a:solidFill>
                <a:prstClr val="black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48323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2D9CA7-03B3-789C-F48E-DD063059AD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8AAF000-3057-8FBF-E5C7-3F4496B671FC}"/>
              </a:ext>
            </a:extLst>
          </p:cNvPr>
          <p:cNvSpPr txBox="1">
            <a:spLocks/>
          </p:cNvSpPr>
          <p:nvPr/>
        </p:nvSpPr>
        <p:spPr>
          <a:xfrm>
            <a:off x="1523801" y="839187"/>
            <a:ext cx="9142809" cy="1128268"/>
          </a:xfrm>
          <a:prstGeom prst="rect">
            <a:avLst/>
          </a:prstGeom>
        </p:spPr>
        <p:txBody>
          <a:bodyPr vert="horz" lIns="91428" tIns="45714" rIns="91428" bIns="45714" rtlCol="0" anchor="ctr">
            <a:normAutofit fontScale="925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Helvetica"/>
                <a:ea typeface="+mj-ea"/>
                <a:cs typeface="+mj-cs"/>
              </a:defRPr>
            </a:lvl1pPr>
          </a:lstStyle>
          <a:p>
            <a:pPr defTabSz="457154" fontAlgn="auto">
              <a:spcAft>
                <a:spcPts val="0"/>
              </a:spcAft>
            </a:pPr>
            <a:r>
              <a:rPr lang="es-ES" b="0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Prueba de comparación de medias</a:t>
            </a:r>
          </a:p>
          <a:p>
            <a:pPr defTabSz="457154" fontAlgn="auto">
              <a:spcAft>
                <a:spcPts val="0"/>
              </a:spcAft>
            </a:pPr>
            <a:r>
              <a:rPr lang="es-EC" sz="3500" b="0" dirty="0">
                <a:solidFill>
                  <a:schemeClr val="bg2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Programa de Salud Pública</a:t>
            </a:r>
          </a:p>
          <a:p>
            <a:pPr defTabSz="457154" fontAlgn="auto">
              <a:spcAft>
                <a:spcPts val="0"/>
              </a:spcAft>
            </a:pPr>
            <a:endParaRPr lang="es-ES" b="0" dirty="0">
              <a:solidFill>
                <a:schemeClr val="accent6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E116B72-6102-9DA7-3856-E30721E2A2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dirty="0"/>
              <a:t>Otras pruebas de hipótesis</a:t>
            </a:r>
          </a:p>
        </p:txBody>
      </p:sp>
      <p:sp>
        <p:nvSpPr>
          <p:cNvPr id="2" name="Text Box 1">
            <a:extLst>
              <a:ext uri="{FF2B5EF4-FFF2-40B4-BE49-F238E27FC236}">
                <a16:creationId xmlns:a16="http://schemas.microsoft.com/office/drawing/2014/main" id="{1FE4C8EE-5AA8-7533-B218-6A7B127403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30520" y="1897029"/>
            <a:ext cx="7502481" cy="48134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p14="http://schemas.microsoft.com/office/powerpoint/2010/main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p14="http://schemas.microsoft.com/office/powerpoint/2010/main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28" tIns="55214" rIns="81628" bIns="40815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9pPr>
          </a:lstStyle>
          <a:p>
            <a:pPr defTabSz="457154" fontAlgn="auto">
              <a:spcBef>
                <a:spcPts val="0"/>
              </a:spcBef>
              <a:spcAft>
                <a:spcPts val="0"/>
              </a:spcAft>
              <a:tabLst>
                <a:tab pos="723828" algn="l"/>
                <a:tab pos="1447655" algn="l"/>
                <a:tab pos="2171483" algn="l"/>
                <a:tab pos="2895310" algn="l"/>
                <a:tab pos="3619138" algn="l"/>
                <a:tab pos="4342966" algn="l"/>
                <a:tab pos="5066792" algn="l"/>
                <a:tab pos="5790621" algn="l"/>
                <a:tab pos="6514448" algn="l"/>
                <a:tab pos="7238276" algn="l"/>
                <a:tab pos="7962104" algn="l"/>
              </a:tabLst>
            </a:pPr>
            <a:r>
              <a:rPr lang="es-EC" sz="2400" b="1" dirty="0">
                <a:latin typeface="Open Sans" pitchFamily="2" charset="0"/>
                <a:ea typeface="Open Sans" pitchFamily="2" charset="0"/>
                <a:cs typeface="Open Sans" pitchFamily="2" charset="0"/>
              </a:rPr>
              <a:t>1. </a:t>
            </a:r>
            <a:r>
              <a:rPr lang="es-EC" sz="2400" dirty="0">
                <a:latin typeface="Open Sans" pitchFamily="2" charset="0"/>
                <a:ea typeface="Open Sans" pitchFamily="2" charset="0"/>
                <a:cs typeface="Open Sans" pitchFamily="2" charset="0"/>
              </a:rPr>
              <a:t>Expone tus hipótesis</a:t>
            </a:r>
          </a:p>
          <a:p>
            <a:pPr defTabSz="457154" fontAlgn="auto">
              <a:spcBef>
                <a:spcPts val="0"/>
              </a:spcBef>
              <a:spcAft>
                <a:spcPts val="0"/>
              </a:spcAft>
              <a:tabLst>
                <a:tab pos="723828" algn="l"/>
                <a:tab pos="1447655" algn="l"/>
                <a:tab pos="2171483" algn="l"/>
                <a:tab pos="2895310" algn="l"/>
                <a:tab pos="3619138" algn="l"/>
                <a:tab pos="4342966" algn="l"/>
                <a:tab pos="5066792" algn="l"/>
                <a:tab pos="5790621" algn="l"/>
                <a:tab pos="6514448" algn="l"/>
                <a:tab pos="7238276" algn="l"/>
                <a:tab pos="7962104" algn="l"/>
              </a:tabLst>
            </a:pPr>
            <a:r>
              <a:rPr lang="es-EC" sz="2400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 H 0: Ambos significan lo mismo; 	m</a:t>
            </a:r>
            <a:r>
              <a:rPr lang="es-EC" sz="2400" baseline="-25000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1</a:t>
            </a:r>
            <a:r>
              <a:rPr lang="es-EC" sz="2400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 = m</a:t>
            </a:r>
            <a:r>
              <a:rPr lang="es-EC" sz="2400" baseline="-25000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2</a:t>
            </a:r>
          </a:p>
          <a:p>
            <a:pPr defTabSz="457154" fontAlgn="auto">
              <a:spcBef>
                <a:spcPts val="0"/>
              </a:spcBef>
              <a:spcAft>
                <a:spcPts val="0"/>
              </a:spcAft>
              <a:tabLst>
                <a:tab pos="723828" algn="l"/>
                <a:tab pos="1447655" algn="l"/>
                <a:tab pos="2171483" algn="l"/>
                <a:tab pos="2895310" algn="l"/>
                <a:tab pos="3619138" algn="l"/>
                <a:tab pos="4342966" algn="l"/>
                <a:tab pos="5066792" algn="l"/>
                <a:tab pos="5790621" algn="l"/>
                <a:tab pos="6514448" algn="l"/>
                <a:tab pos="7238276" algn="l"/>
                <a:tab pos="7962104" algn="l"/>
              </a:tabLst>
            </a:pPr>
            <a:r>
              <a:rPr lang="es-EC" sz="2400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 H</a:t>
            </a:r>
            <a:r>
              <a:rPr lang="es-EC" sz="2400" baseline="-25000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1</a:t>
            </a:r>
            <a:r>
              <a:rPr lang="es-EC" sz="2400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 : Ambos significan diferente; μ</a:t>
            </a:r>
            <a:r>
              <a:rPr lang="es-EC" sz="2400" baseline="-25000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1</a:t>
            </a:r>
            <a:r>
              <a:rPr lang="es-EC" sz="2400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 ≠ μ</a:t>
            </a:r>
            <a:r>
              <a:rPr lang="es-EC" sz="2400" baseline="-25000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2</a:t>
            </a:r>
          </a:p>
          <a:p>
            <a:pPr defTabSz="457154" fontAlgn="auto">
              <a:spcBef>
                <a:spcPts val="0"/>
              </a:spcBef>
              <a:spcAft>
                <a:spcPts val="0"/>
              </a:spcAft>
              <a:tabLst>
                <a:tab pos="723828" algn="l"/>
                <a:tab pos="1447655" algn="l"/>
                <a:tab pos="2171483" algn="l"/>
                <a:tab pos="2895310" algn="l"/>
                <a:tab pos="3619138" algn="l"/>
                <a:tab pos="4342966" algn="l"/>
                <a:tab pos="5066792" algn="l"/>
                <a:tab pos="5790621" algn="l"/>
                <a:tab pos="6514448" algn="l"/>
                <a:tab pos="7238276" algn="l"/>
                <a:tab pos="7962104" algn="l"/>
              </a:tabLst>
            </a:pPr>
            <a:endParaRPr lang="es-EC" sz="800" baseline="-2500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defTabSz="457154" fontAlgn="auto">
              <a:spcBef>
                <a:spcPts val="0"/>
              </a:spcBef>
              <a:spcAft>
                <a:spcPts val="0"/>
              </a:spcAft>
              <a:tabLst>
                <a:tab pos="723828" algn="l"/>
                <a:tab pos="1447655" algn="l"/>
                <a:tab pos="2171483" algn="l"/>
                <a:tab pos="2895310" algn="l"/>
                <a:tab pos="3619138" algn="l"/>
                <a:tab pos="4342966" algn="l"/>
                <a:tab pos="5066792" algn="l"/>
                <a:tab pos="5790621" algn="l"/>
                <a:tab pos="6514448" algn="l"/>
                <a:tab pos="7238276" algn="l"/>
                <a:tab pos="7962104" algn="l"/>
              </a:tabLst>
            </a:pPr>
            <a:r>
              <a:rPr lang="es-EC" sz="2400" b="1" dirty="0">
                <a:latin typeface="Open Sans" pitchFamily="2" charset="0"/>
                <a:ea typeface="Open Sans" pitchFamily="2" charset="0"/>
                <a:cs typeface="Open Sans" pitchFamily="2" charset="0"/>
              </a:rPr>
              <a:t>2. </a:t>
            </a:r>
            <a:r>
              <a:rPr lang="es-EC" sz="2400" dirty="0">
                <a:latin typeface="Open Sans" pitchFamily="2" charset="0"/>
                <a:ea typeface="Open Sans" pitchFamily="2" charset="0"/>
                <a:cs typeface="Open Sans" pitchFamily="2" charset="0"/>
              </a:rPr>
              <a:t>Indica tu nivel de importancia:</a:t>
            </a:r>
          </a:p>
          <a:p>
            <a:pPr defTabSz="457154" fontAlgn="auto">
              <a:spcBef>
                <a:spcPts val="0"/>
              </a:spcBef>
              <a:spcAft>
                <a:spcPts val="0"/>
              </a:spcAft>
              <a:tabLst>
                <a:tab pos="723828" algn="l"/>
                <a:tab pos="1447655" algn="l"/>
                <a:tab pos="2171483" algn="l"/>
                <a:tab pos="2895310" algn="l"/>
                <a:tab pos="3619138" algn="l"/>
                <a:tab pos="4342966" algn="l"/>
                <a:tab pos="5066792" algn="l"/>
                <a:tab pos="5790621" algn="l"/>
                <a:tab pos="6514448" algn="l"/>
                <a:tab pos="7238276" algn="l"/>
                <a:tab pos="7962104" algn="l"/>
              </a:tabLst>
            </a:pPr>
            <a:r>
              <a:rPr lang="es-EC" sz="2400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	A = 0,05</a:t>
            </a:r>
          </a:p>
          <a:p>
            <a:pPr defTabSz="457154" fontAlgn="auto">
              <a:spcBef>
                <a:spcPts val="0"/>
              </a:spcBef>
              <a:spcAft>
                <a:spcPts val="0"/>
              </a:spcAft>
              <a:tabLst>
                <a:tab pos="723828" algn="l"/>
                <a:tab pos="1447655" algn="l"/>
                <a:tab pos="2171483" algn="l"/>
                <a:tab pos="2895310" algn="l"/>
                <a:tab pos="3619138" algn="l"/>
                <a:tab pos="4342966" algn="l"/>
                <a:tab pos="5066792" algn="l"/>
                <a:tab pos="5790621" algn="l"/>
                <a:tab pos="6514448" algn="l"/>
                <a:tab pos="7238276" algn="l"/>
                <a:tab pos="7962104" algn="l"/>
              </a:tabLst>
            </a:pPr>
            <a:endParaRPr lang="es-EC" sz="80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defTabSz="457154" fontAlgn="auto">
              <a:spcBef>
                <a:spcPts val="0"/>
              </a:spcBef>
              <a:spcAft>
                <a:spcPts val="0"/>
              </a:spcAft>
              <a:tabLst>
                <a:tab pos="723828" algn="l"/>
                <a:tab pos="1447655" algn="l"/>
                <a:tab pos="2171483" algn="l"/>
                <a:tab pos="2895310" algn="l"/>
                <a:tab pos="3619138" algn="l"/>
                <a:tab pos="4342966" algn="l"/>
                <a:tab pos="5066792" algn="l"/>
                <a:tab pos="5790621" algn="l"/>
                <a:tab pos="6514448" algn="l"/>
                <a:tab pos="7238276" algn="l"/>
                <a:tab pos="7962104" algn="l"/>
              </a:tabLst>
            </a:pPr>
            <a:r>
              <a:rPr lang="es-EC" sz="2400" b="1" dirty="0">
                <a:latin typeface="Open Sans" pitchFamily="2" charset="0"/>
                <a:ea typeface="Open Sans" pitchFamily="2" charset="0"/>
                <a:cs typeface="Open Sans" pitchFamily="2" charset="0"/>
              </a:rPr>
              <a:t>3. </a:t>
            </a:r>
            <a:r>
              <a:rPr lang="es-EC" sz="2400" dirty="0">
                <a:latin typeface="Open Sans" pitchFamily="2" charset="0"/>
                <a:ea typeface="Open Sans" pitchFamily="2" charset="0"/>
                <a:cs typeface="Open Sans" pitchFamily="2" charset="0"/>
              </a:rPr>
              <a:t>¿Cuáles son las evidencias?</a:t>
            </a:r>
          </a:p>
          <a:p>
            <a:pPr defTabSz="457154" fontAlgn="auto">
              <a:spcBef>
                <a:spcPts val="0"/>
              </a:spcBef>
              <a:spcAft>
                <a:spcPts val="0"/>
              </a:spcAft>
              <a:tabLst>
                <a:tab pos="723828" algn="l"/>
                <a:tab pos="1447655" algn="l"/>
                <a:tab pos="2171483" algn="l"/>
                <a:tab pos="2895310" algn="l"/>
                <a:tab pos="3619138" algn="l"/>
                <a:tab pos="4342966" algn="l"/>
                <a:tab pos="5066792" algn="l"/>
                <a:tab pos="5790621" algn="l"/>
                <a:tab pos="6514448" algn="l"/>
                <a:tab pos="7238276" algn="l"/>
                <a:tab pos="7962104" algn="l"/>
              </a:tabLst>
            </a:pPr>
            <a:r>
              <a:rPr lang="es-EC" sz="2400" dirty="0">
                <a:latin typeface="Open Sans" pitchFamily="2" charset="0"/>
                <a:ea typeface="Open Sans" pitchFamily="2" charset="0"/>
                <a:cs typeface="Open Sans" pitchFamily="2" charset="0"/>
              </a:rPr>
              <a:t>	</a:t>
            </a:r>
            <a:r>
              <a:rPr lang="es-EC" sz="2400" i="1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x</a:t>
            </a:r>
            <a:r>
              <a:rPr lang="es-EC" sz="2400" baseline="-25000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1</a:t>
            </a:r>
            <a:r>
              <a:rPr lang="es-EC" sz="2400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 = 14,0 kg, </a:t>
            </a:r>
            <a:r>
              <a:rPr lang="es-EC" sz="2400" i="1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n</a:t>
            </a:r>
            <a:r>
              <a:rPr lang="es-EC" sz="2400" baseline="-25000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1</a:t>
            </a:r>
            <a:r>
              <a:rPr lang="es-EC" sz="2400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 = 100,</a:t>
            </a:r>
          </a:p>
          <a:p>
            <a:pPr defTabSz="457154" fontAlgn="auto">
              <a:spcBef>
                <a:spcPts val="0"/>
              </a:spcBef>
              <a:spcAft>
                <a:spcPts val="0"/>
              </a:spcAft>
              <a:tabLst>
                <a:tab pos="723828" algn="l"/>
                <a:tab pos="1447655" algn="l"/>
                <a:tab pos="2171483" algn="l"/>
                <a:tab pos="2895310" algn="l"/>
                <a:tab pos="3619138" algn="l"/>
                <a:tab pos="4342966" algn="l"/>
                <a:tab pos="5066792" algn="l"/>
                <a:tab pos="5790621" algn="l"/>
                <a:tab pos="6514448" algn="l"/>
                <a:tab pos="7238276" algn="l"/>
                <a:tab pos="7962104" algn="l"/>
              </a:tabLst>
            </a:pPr>
            <a:r>
              <a:rPr lang="es-EC" sz="2400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	</a:t>
            </a:r>
            <a:r>
              <a:rPr lang="es-EC" sz="2400" i="1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x</a:t>
            </a:r>
            <a:r>
              <a:rPr lang="es-EC" sz="2400" baseline="-25000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2</a:t>
            </a:r>
            <a:r>
              <a:rPr lang="es-EC" sz="2400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 = 14,3 kg, </a:t>
            </a:r>
            <a:r>
              <a:rPr lang="es-EC" sz="2400" i="1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n</a:t>
            </a:r>
            <a:r>
              <a:rPr lang="es-EC" sz="2400" baseline="-25000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2</a:t>
            </a:r>
            <a:r>
              <a:rPr lang="es-EC" sz="2400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 = 100,</a:t>
            </a:r>
          </a:p>
          <a:p>
            <a:pPr defTabSz="457154" fontAlgn="auto">
              <a:spcBef>
                <a:spcPts val="0"/>
              </a:spcBef>
              <a:spcAft>
                <a:spcPts val="0"/>
              </a:spcAft>
              <a:tabLst>
                <a:tab pos="723828" algn="l"/>
                <a:tab pos="1447655" algn="l"/>
                <a:tab pos="2171483" algn="l"/>
                <a:tab pos="2895310" algn="l"/>
                <a:tab pos="3619138" algn="l"/>
                <a:tab pos="4342966" algn="l"/>
                <a:tab pos="5066792" algn="l"/>
                <a:tab pos="5790621" algn="l"/>
                <a:tab pos="6514448" algn="l"/>
                <a:tab pos="7238276" algn="l"/>
                <a:tab pos="7962104" algn="l"/>
              </a:tabLst>
            </a:pPr>
            <a:r>
              <a:rPr lang="es-EC" sz="2400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	</a:t>
            </a:r>
            <a:r>
              <a:rPr lang="es-EC" sz="2400" i="1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s</a:t>
            </a:r>
            <a:r>
              <a:rPr lang="es-EC" sz="2400" baseline="-25000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1</a:t>
            </a:r>
            <a:r>
              <a:rPr lang="es-EC" sz="2400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 = 1,22 kg,</a:t>
            </a:r>
          </a:p>
          <a:p>
            <a:pPr defTabSz="457154" fontAlgn="auto">
              <a:spcBef>
                <a:spcPts val="0"/>
              </a:spcBef>
              <a:spcAft>
                <a:spcPts val="0"/>
              </a:spcAft>
              <a:tabLst>
                <a:tab pos="723828" algn="l"/>
                <a:tab pos="1447655" algn="l"/>
                <a:tab pos="2171483" algn="l"/>
                <a:tab pos="2895310" algn="l"/>
                <a:tab pos="3619138" algn="l"/>
                <a:tab pos="4342966" algn="l"/>
                <a:tab pos="5066792" algn="l"/>
                <a:tab pos="5790621" algn="l"/>
                <a:tab pos="6514448" algn="l"/>
                <a:tab pos="7238276" algn="l"/>
                <a:tab pos="7962104" algn="l"/>
              </a:tabLst>
            </a:pPr>
            <a:r>
              <a:rPr lang="es-EC" sz="2400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	</a:t>
            </a:r>
            <a:r>
              <a:rPr lang="es-EC" sz="2400" i="1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s</a:t>
            </a:r>
            <a:r>
              <a:rPr lang="es-EC" sz="2400" baseline="-25000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2</a:t>
            </a:r>
            <a:r>
              <a:rPr lang="es-EC" sz="2400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 = 1,25 kg</a:t>
            </a:r>
            <a:endParaRPr lang="es-EC" sz="2400" i="1" dirty="0">
              <a:solidFill>
                <a:schemeClr val="accent6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894367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619A05-EC76-CA53-94C1-8B8DC13554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0793A5A-E7C7-1117-F988-8F54F565AA02}"/>
              </a:ext>
            </a:extLst>
          </p:cNvPr>
          <p:cNvSpPr txBox="1">
            <a:spLocks/>
          </p:cNvSpPr>
          <p:nvPr/>
        </p:nvSpPr>
        <p:spPr>
          <a:xfrm>
            <a:off x="1523801" y="839187"/>
            <a:ext cx="9142809" cy="1128268"/>
          </a:xfrm>
          <a:prstGeom prst="rect">
            <a:avLst/>
          </a:prstGeom>
        </p:spPr>
        <p:txBody>
          <a:bodyPr vert="horz" lIns="91428" tIns="45714" rIns="91428" bIns="45714" rtlCol="0" anchor="ctr">
            <a:normAutofit fontScale="925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Helvetica"/>
                <a:ea typeface="+mj-ea"/>
                <a:cs typeface="+mj-cs"/>
              </a:defRPr>
            </a:lvl1pPr>
          </a:lstStyle>
          <a:p>
            <a:pPr defTabSz="457154" fontAlgn="auto">
              <a:spcAft>
                <a:spcPts val="0"/>
              </a:spcAft>
            </a:pPr>
            <a:r>
              <a:rPr lang="es-ES" b="0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Prueba de comparación de medias</a:t>
            </a:r>
          </a:p>
          <a:p>
            <a:pPr defTabSz="457154" fontAlgn="auto">
              <a:spcAft>
                <a:spcPts val="0"/>
              </a:spcAft>
            </a:pPr>
            <a:r>
              <a:rPr lang="es-EC" sz="3500" b="0" dirty="0">
                <a:solidFill>
                  <a:schemeClr val="bg2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Programa de Salud Pública</a:t>
            </a:r>
          </a:p>
          <a:p>
            <a:pPr defTabSz="457154" fontAlgn="auto">
              <a:spcAft>
                <a:spcPts val="0"/>
              </a:spcAft>
            </a:pPr>
            <a:endParaRPr lang="es-ES" b="0" dirty="0">
              <a:solidFill>
                <a:schemeClr val="accent6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9EF6F55-A8E9-6D00-8F1A-E1FBCEDE8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dirty="0"/>
              <a:t>Otras pruebas de hipótesis</a:t>
            </a:r>
          </a:p>
        </p:txBody>
      </p:sp>
      <p:sp>
        <p:nvSpPr>
          <p:cNvPr id="4" name="Rounded Rectangle 7">
            <a:extLst>
              <a:ext uri="{FF2B5EF4-FFF2-40B4-BE49-F238E27FC236}">
                <a16:creationId xmlns:a16="http://schemas.microsoft.com/office/drawing/2014/main" id="{97B5E198-1DB7-2309-7A06-44D5FED20E5A}"/>
              </a:ext>
            </a:extLst>
          </p:cNvPr>
          <p:cNvSpPr/>
          <p:nvPr/>
        </p:nvSpPr>
        <p:spPr>
          <a:xfrm>
            <a:off x="6034311" y="3108424"/>
            <a:ext cx="3509225" cy="2341301"/>
          </a:xfrm>
          <a:prstGeom prst="roundRect">
            <a:avLst/>
          </a:prstGeom>
          <a:noFill/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54" fontAlgn="auto">
              <a:spcBef>
                <a:spcPts val="0"/>
              </a:spcBef>
              <a:spcAft>
                <a:spcPts val="0"/>
              </a:spcAft>
            </a:pPr>
            <a:r>
              <a:rPr lang="es-EC" sz="2400" b="1" dirty="0">
                <a:solidFill>
                  <a:prstClr val="black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Estadística de prueba</a:t>
            </a:r>
          </a:p>
          <a:p>
            <a:pPr algn="ctr" defTabSz="457154" fontAlgn="auto">
              <a:spcBef>
                <a:spcPts val="0"/>
              </a:spcBef>
              <a:spcAft>
                <a:spcPts val="0"/>
              </a:spcAft>
            </a:pPr>
            <a:endParaRPr lang="es-EC" sz="2400" b="1" dirty="0">
              <a:solidFill>
                <a:prstClr val="black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algn="ctr" defTabSz="457154" fontAlgn="auto">
              <a:spcBef>
                <a:spcPts val="0"/>
              </a:spcBef>
              <a:spcAft>
                <a:spcPts val="0"/>
              </a:spcAft>
            </a:pPr>
            <a:endParaRPr lang="es-EC" sz="2400" b="1" dirty="0">
              <a:solidFill>
                <a:prstClr val="black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algn="ctr" defTabSz="457154" fontAlgn="auto">
              <a:spcBef>
                <a:spcPts val="0"/>
              </a:spcBef>
              <a:spcAft>
                <a:spcPts val="0"/>
              </a:spcAft>
            </a:pPr>
            <a:endParaRPr lang="es-EC" sz="2400" b="1" dirty="0">
              <a:solidFill>
                <a:prstClr val="black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algn="ctr" defTabSz="457154" fontAlgn="auto">
              <a:spcBef>
                <a:spcPts val="0"/>
              </a:spcBef>
              <a:spcAft>
                <a:spcPts val="0"/>
              </a:spcAft>
            </a:pPr>
            <a:endParaRPr lang="es-EC" sz="2400" b="1" dirty="0">
              <a:solidFill>
                <a:prstClr val="black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2BA63A-CA0D-E602-256E-10D04252B6D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581"/>
          <a:stretch>
            <a:fillRect/>
          </a:stretch>
        </p:blipFill>
        <p:spPr>
          <a:xfrm>
            <a:off x="5866244" y="5378807"/>
            <a:ext cx="3845358" cy="1105120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0B0DFC9-8FFA-7DE0-527B-F3678A5D3C7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91" t="50860" r="19936"/>
          <a:stretch/>
        </p:blipFill>
        <p:spPr>
          <a:xfrm>
            <a:off x="6424226" y="3823185"/>
            <a:ext cx="2729398" cy="1537019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18CD31B-3488-BD96-5F2F-8E3C8741A8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8281" y="3031486"/>
            <a:ext cx="3549561" cy="3549561"/>
          </a:xfrm>
          <a:prstGeom prst="rect">
            <a:avLst/>
          </a:prstGeom>
        </p:spPr>
      </p:pic>
      <p:sp>
        <p:nvSpPr>
          <p:cNvPr id="11" name="Text Box 1">
            <a:extLst>
              <a:ext uri="{FF2B5EF4-FFF2-40B4-BE49-F238E27FC236}">
                <a16:creationId xmlns:a16="http://schemas.microsoft.com/office/drawing/2014/main" id="{034C006A-F328-C1B4-BC17-729FA9314C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30519" y="1718625"/>
            <a:ext cx="7502481" cy="8690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p14="http://schemas.microsoft.com/office/powerpoint/2010/main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p14="http://schemas.microsoft.com/office/powerpoint/2010/main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28" tIns="55214" rIns="81628" bIns="40815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9pPr>
          </a:lstStyle>
          <a:p>
            <a:pPr defTabSz="457154" fontAlgn="auto">
              <a:spcBef>
                <a:spcPts val="0"/>
              </a:spcBef>
              <a:spcAft>
                <a:spcPts val="0"/>
              </a:spcAft>
              <a:tabLst>
                <a:tab pos="723828" algn="l"/>
                <a:tab pos="1447655" algn="l"/>
                <a:tab pos="2171483" algn="l"/>
                <a:tab pos="2895310" algn="l"/>
                <a:tab pos="3619138" algn="l"/>
                <a:tab pos="4342966" algn="l"/>
                <a:tab pos="5066792" algn="l"/>
                <a:tab pos="5790621" algn="l"/>
                <a:tab pos="6514448" algn="l"/>
                <a:tab pos="7238276" algn="l"/>
                <a:tab pos="7962104" algn="l"/>
              </a:tabLst>
            </a:pPr>
            <a:r>
              <a:rPr lang="es-EC" sz="2400" b="1" dirty="0">
                <a:latin typeface="Open Sans" pitchFamily="2" charset="0"/>
                <a:ea typeface="Open Sans" pitchFamily="2" charset="0"/>
                <a:cs typeface="Open Sans" pitchFamily="2" charset="0"/>
              </a:rPr>
              <a:t>4. </a:t>
            </a:r>
            <a:r>
              <a:rPr lang="es-EC" sz="2400" dirty="0">
                <a:latin typeface="Open Sans" pitchFamily="2" charset="0"/>
                <a:ea typeface="Open Sans" pitchFamily="2" charset="0"/>
                <a:cs typeface="Open Sans" pitchFamily="2" charset="0"/>
              </a:rPr>
              <a:t>Calcular la probabilidad de ver evidencia al menos tan extrema como E,</a:t>
            </a:r>
            <a:r>
              <a:rPr lang="es-EC" sz="2400" i="1" dirty="0">
                <a:latin typeface="Open Sans" pitchFamily="2" charset="0"/>
                <a:ea typeface="Open Sans" pitchFamily="2" charset="0"/>
                <a:cs typeface="Open Sans" pitchFamily="2" charset="0"/>
              </a:rPr>
              <a:t> si </a:t>
            </a:r>
            <a:r>
              <a:rPr lang="es-EC" sz="2400" dirty="0">
                <a:latin typeface="Open Sans" pitchFamily="2" charset="0"/>
                <a:ea typeface="Open Sans" pitchFamily="2" charset="0"/>
                <a:cs typeface="Open Sans" pitchFamily="2" charset="0"/>
              </a:rPr>
              <a:t>H</a:t>
            </a:r>
            <a:r>
              <a:rPr lang="es-EC" sz="2400" baseline="-33000" dirty="0">
                <a:latin typeface="Open Sans" pitchFamily="2" charset="0"/>
                <a:ea typeface="Open Sans" pitchFamily="2" charset="0"/>
                <a:cs typeface="Open Sans" pitchFamily="2" charset="0"/>
              </a:rPr>
              <a:t>0</a:t>
            </a:r>
            <a:r>
              <a:rPr lang="es-EC" sz="2400" i="1" dirty="0">
                <a:latin typeface="Open Sans" pitchFamily="2" charset="0"/>
                <a:ea typeface="Open Sans" pitchFamily="2" charset="0"/>
                <a:cs typeface="Open Sans" pitchFamily="2" charset="0"/>
              </a:rPr>
              <a:t> es verdadera</a:t>
            </a:r>
            <a:r>
              <a:rPr lang="es-EC" sz="2400" dirty="0">
                <a:latin typeface="Open Sans" pitchFamily="2" charset="0"/>
                <a:ea typeface="Open Sans" pitchFamily="2" charset="0"/>
                <a:cs typeface="Open Sans" pitchFamily="2" charset="0"/>
              </a:rPr>
              <a:t>. (El "valor p")</a:t>
            </a:r>
            <a:endParaRPr lang="es-EC" sz="2400" dirty="0">
              <a:solidFill>
                <a:srgbClr val="0432FF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818453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116E92-1F8F-249B-F869-E4E9374ABF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400B832-B575-EC06-7CE3-8FC30D7A54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0885" y="4626132"/>
            <a:ext cx="4328642" cy="1769722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0DC3209D-F8F6-4712-D06A-C23738013274}"/>
              </a:ext>
            </a:extLst>
          </p:cNvPr>
          <p:cNvSpPr txBox="1">
            <a:spLocks/>
          </p:cNvSpPr>
          <p:nvPr/>
        </p:nvSpPr>
        <p:spPr>
          <a:xfrm>
            <a:off x="1523801" y="839187"/>
            <a:ext cx="9142809" cy="1128268"/>
          </a:xfrm>
          <a:prstGeom prst="rect">
            <a:avLst/>
          </a:prstGeom>
        </p:spPr>
        <p:txBody>
          <a:bodyPr vert="horz" lIns="91428" tIns="45714" rIns="91428" bIns="45714" rtlCol="0" anchor="ctr">
            <a:normAutofit fontScale="925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Helvetica"/>
                <a:ea typeface="+mj-ea"/>
                <a:cs typeface="+mj-cs"/>
              </a:defRPr>
            </a:lvl1pPr>
          </a:lstStyle>
          <a:p>
            <a:pPr defTabSz="457154" fontAlgn="auto">
              <a:spcAft>
                <a:spcPts val="0"/>
              </a:spcAft>
            </a:pPr>
            <a:r>
              <a:rPr lang="es-ES" b="0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Prueba de comparación de medias</a:t>
            </a:r>
          </a:p>
          <a:p>
            <a:pPr defTabSz="457154" fontAlgn="auto">
              <a:spcAft>
                <a:spcPts val="0"/>
              </a:spcAft>
            </a:pPr>
            <a:r>
              <a:rPr lang="es-EC" sz="3500" b="0" dirty="0">
                <a:solidFill>
                  <a:schemeClr val="bg2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Programa de Salud Pública</a:t>
            </a:r>
          </a:p>
          <a:p>
            <a:pPr defTabSz="457154" fontAlgn="auto">
              <a:spcAft>
                <a:spcPts val="0"/>
              </a:spcAft>
            </a:pPr>
            <a:endParaRPr lang="es-ES" b="0" dirty="0">
              <a:solidFill>
                <a:schemeClr val="accent6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4BE8D50-C3D9-89BE-883B-E003C4D741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dirty="0"/>
              <a:t>Otras pruebas de hipótesis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2CC910-939D-4441-4CA8-4F7737AD0DE5}"/>
              </a:ext>
            </a:extLst>
          </p:cNvPr>
          <p:cNvSpPr txBox="1"/>
          <p:nvPr/>
        </p:nvSpPr>
        <p:spPr>
          <a:xfrm>
            <a:off x="1658254" y="2986617"/>
            <a:ext cx="8900794" cy="1785104"/>
          </a:xfrm>
          <a:prstGeom prst="rect">
            <a:avLst/>
          </a:prstGeom>
          <a:noFill/>
          <a:ln>
            <a:noFill/>
          </a:ln>
          <a:effectLst>
            <a:softEdge rad="63500"/>
          </a:effectLst>
        </p:spPr>
        <p:txBody>
          <a:bodyPr wrap="square" rtlCol="0" anchor="ctr">
            <a:spAutoFit/>
          </a:bodyPr>
          <a:lstStyle/>
          <a:p>
            <a:pPr defTabSz="457154" fontAlgn="auto">
              <a:spcBef>
                <a:spcPts val="0"/>
              </a:spcBef>
              <a:spcAft>
                <a:spcPts val="0"/>
              </a:spcAft>
            </a:pPr>
            <a:endParaRPr lang="es-EC" sz="2200" b="1" dirty="0">
              <a:solidFill>
                <a:schemeClr val="accent6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defTabSz="457154" fontAlgn="auto">
              <a:spcBef>
                <a:spcPts val="0"/>
              </a:spcBef>
              <a:spcAft>
                <a:spcPts val="0"/>
              </a:spcAft>
            </a:pPr>
            <a:r>
              <a:rPr lang="es-EC" sz="2200" b="1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  Importar </a:t>
            </a:r>
            <a:r>
              <a:rPr lang="es-EC" sz="2200" b="1" dirty="0" err="1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scipy.stats</a:t>
            </a:r>
            <a:r>
              <a:rPr lang="es-EC" sz="2200" b="1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 como SPS</a:t>
            </a:r>
          </a:p>
          <a:p>
            <a:pPr defTabSz="457154" fontAlgn="auto">
              <a:spcBef>
                <a:spcPts val="0"/>
              </a:spcBef>
              <a:spcAft>
                <a:spcPts val="0"/>
              </a:spcAft>
            </a:pPr>
            <a:r>
              <a:rPr lang="es-EC" sz="2200" b="1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	</a:t>
            </a:r>
          </a:p>
          <a:p>
            <a:pPr defTabSz="457154" fontAlgn="auto">
              <a:spcBef>
                <a:spcPts val="0"/>
              </a:spcBef>
              <a:spcAft>
                <a:spcPts val="0"/>
              </a:spcAft>
            </a:pPr>
            <a:r>
              <a:rPr lang="es-EC" sz="2200" b="1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  </a:t>
            </a:r>
            <a:r>
              <a:rPr lang="es-EC" sz="2200" b="1" dirty="0" err="1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tval</a:t>
            </a:r>
            <a:r>
              <a:rPr lang="es-EC" sz="2200" b="1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, </a:t>
            </a:r>
            <a:r>
              <a:rPr lang="es-EC" sz="2200" b="1" dirty="0" err="1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pval</a:t>
            </a:r>
            <a:r>
              <a:rPr lang="es-EC" sz="2200" b="1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 = </a:t>
            </a:r>
            <a:r>
              <a:rPr lang="es-EC" sz="2200" b="1" dirty="0" err="1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sps.ttest_ind</a:t>
            </a:r>
            <a:r>
              <a:rPr lang="es-EC" sz="2200" b="1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(X1,X2,equal_var=Verdadero)</a:t>
            </a:r>
          </a:p>
          <a:p>
            <a:pPr defTabSz="457154" fontAlgn="auto">
              <a:spcBef>
                <a:spcPts val="0"/>
              </a:spcBef>
              <a:spcAft>
                <a:spcPts val="0"/>
              </a:spcAft>
            </a:pPr>
            <a:endParaRPr lang="es-EC" sz="2200" b="1" dirty="0">
              <a:solidFill>
                <a:schemeClr val="accent6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1" name="Text Box 1">
            <a:extLst>
              <a:ext uri="{FF2B5EF4-FFF2-40B4-BE49-F238E27FC236}">
                <a16:creationId xmlns:a16="http://schemas.microsoft.com/office/drawing/2014/main" id="{7D72BE90-CB6A-084D-1147-C1D878E6CE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30519" y="1718625"/>
            <a:ext cx="7502481" cy="8690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p14="http://schemas.microsoft.com/office/powerpoint/2010/main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p14="http://schemas.microsoft.com/office/powerpoint/2010/main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28" tIns="55214" rIns="81628" bIns="40815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9pPr>
          </a:lstStyle>
          <a:p>
            <a:pPr defTabSz="457154" fontAlgn="auto">
              <a:spcBef>
                <a:spcPts val="0"/>
              </a:spcBef>
              <a:spcAft>
                <a:spcPts val="0"/>
              </a:spcAft>
              <a:tabLst>
                <a:tab pos="723828" algn="l"/>
                <a:tab pos="1447655" algn="l"/>
                <a:tab pos="2171483" algn="l"/>
                <a:tab pos="2895310" algn="l"/>
                <a:tab pos="3619138" algn="l"/>
                <a:tab pos="4342966" algn="l"/>
                <a:tab pos="5066792" algn="l"/>
                <a:tab pos="5790621" algn="l"/>
                <a:tab pos="6514448" algn="l"/>
                <a:tab pos="7238276" algn="l"/>
                <a:tab pos="7962104" algn="l"/>
              </a:tabLst>
            </a:pPr>
            <a:r>
              <a:rPr lang="es-EC" sz="2400" b="1" dirty="0">
                <a:latin typeface="Open Sans" pitchFamily="2" charset="0"/>
                <a:ea typeface="Open Sans" pitchFamily="2" charset="0"/>
                <a:cs typeface="Open Sans" pitchFamily="2" charset="0"/>
              </a:rPr>
              <a:t>4. </a:t>
            </a:r>
            <a:r>
              <a:rPr lang="es-EC" sz="2400" dirty="0">
                <a:latin typeface="Open Sans" pitchFamily="2" charset="0"/>
                <a:ea typeface="Open Sans" pitchFamily="2" charset="0"/>
                <a:cs typeface="Open Sans" pitchFamily="2" charset="0"/>
              </a:rPr>
              <a:t>Calcular la probabilidad de ver evidencia al menos tan extrema como E,</a:t>
            </a:r>
            <a:r>
              <a:rPr lang="es-EC" sz="2400" i="1" dirty="0">
                <a:latin typeface="Open Sans" pitchFamily="2" charset="0"/>
                <a:ea typeface="Open Sans" pitchFamily="2" charset="0"/>
                <a:cs typeface="Open Sans" pitchFamily="2" charset="0"/>
              </a:rPr>
              <a:t> si </a:t>
            </a:r>
            <a:r>
              <a:rPr lang="es-EC" sz="2400" dirty="0">
                <a:latin typeface="Open Sans" pitchFamily="2" charset="0"/>
                <a:ea typeface="Open Sans" pitchFamily="2" charset="0"/>
                <a:cs typeface="Open Sans" pitchFamily="2" charset="0"/>
              </a:rPr>
              <a:t>H</a:t>
            </a:r>
            <a:r>
              <a:rPr lang="es-EC" sz="2400" baseline="-33000" dirty="0">
                <a:latin typeface="Open Sans" pitchFamily="2" charset="0"/>
                <a:ea typeface="Open Sans" pitchFamily="2" charset="0"/>
                <a:cs typeface="Open Sans" pitchFamily="2" charset="0"/>
              </a:rPr>
              <a:t>0</a:t>
            </a:r>
            <a:r>
              <a:rPr lang="es-EC" sz="2400" i="1" dirty="0">
                <a:latin typeface="Open Sans" pitchFamily="2" charset="0"/>
                <a:ea typeface="Open Sans" pitchFamily="2" charset="0"/>
                <a:cs typeface="Open Sans" pitchFamily="2" charset="0"/>
              </a:rPr>
              <a:t> es verdadera</a:t>
            </a:r>
            <a:r>
              <a:rPr lang="es-EC" sz="2400" dirty="0">
                <a:latin typeface="Open Sans" pitchFamily="2" charset="0"/>
                <a:ea typeface="Open Sans" pitchFamily="2" charset="0"/>
                <a:cs typeface="Open Sans" pitchFamily="2" charset="0"/>
              </a:rPr>
              <a:t>. (El "valor p")</a:t>
            </a:r>
            <a:endParaRPr lang="es-EC" sz="2400" dirty="0">
              <a:solidFill>
                <a:srgbClr val="0432FF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344503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41CE6E-984E-EB14-A8B2-DDE1094FDC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8D9C1B8-DE85-E6EA-3C51-D0FEE29C58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0885" y="4917077"/>
            <a:ext cx="4328642" cy="1769722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4EDB1EC1-B73B-9B1E-9520-7FEB9DEB2E60}"/>
              </a:ext>
            </a:extLst>
          </p:cNvPr>
          <p:cNvSpPr txBox="1">
            <a:spLocks/>
          </p:cNvSpPr>
          <p:nvPr/>
        </p:nvSpPr>
        <p:spPr>
          <a:xfrm>
            <a:off x="1523801" y="839187"/>
            <a:ext cx="9142809" cy="1128268"/>
          </a:xfrm>
          <a:prstGeom prst="rect">
            <a:avLst/>
          </a:prstGeom>
        </p:spPr>
        <p:txBody>
          <a:bodyPr vert="horz" lIns="91428" tIns="45714" rIns="91428" bIns="45714" rtlCol="0" anchor="ctr">
            <a:normAutofit fontScale="925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Helvetica"/>
                <a:ea typeface="+mj-ea"/>
                <a:cs typeface="+mj-cs"/>
              </a:defRPr>
            </a:lvl1pPr>
          </a:lstStyle>
          <a:p>
            <a:pPr defTabSz="457154" fontAlgn="auto">
              <a:spcAft>
                <a:spcPts val="0"/>
              </a:spcAft>
            </a:pPr>
            <a:r>
              <a:rPr lang="es-ES" b="0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Prueba de comparación de medias</a:t>
            </a:r>
          </a:p>
          <a:p>
            <a:pPr defTabSz="457154" fontAlgn="auto">
              <a:spcAft>
                <a:spcPts val="0"/>
              </a:spcAft>
            </a:pPr>
            <a:r>
              <a:rPr lang="es-EC" sz="3500" b="0" dirty="0">
                <a:solidFill>
                  <a:schemeClr val="bg2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Programa de Salud Pública</a:t>
            </a:r>
          </a:p>
          <a:p>
            <a:pPr defTabSz="457154" fontAlgn="auto">
              <a:spcAft>
                <a:spcPts val="0"/>
              </a:spcAft>
            </a:pPr>
            <a:endParaRPr lang="es-ES" b="0" dirty="0">
              <a:solidFill>
                <a:schemeClr val="accent6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6DB26D6-B4FC-6ED6-E0EA-F43A05B57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dirty="0"/>
              <a:t>Otras pruebas de hipótesis</a:t>
            </a:r>
          </a:p>
        </p:txBody>
      </p:sp>
      <p:sp>
        <p:nvSpPr>
          <p:cNvPr id="8" name="Text Box 1">
            <a:extLst>
              <a:ext uri="{FF2B5EF4-FFF2-40B4-BE49-F238E27FC236}">
                <a16:creationId xmlns:a16="http://schemas.microsoft.com/office/drawing/2014/main" id="{9B301C35-FEA0-B38C-8C8E-E3C32B4B13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30519" y="2239384"/>
            <a:ext cx="7502481" cy="8690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p14="http://schemas.microsoft.com/office/powerpoint/2010/main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p14="http://schemas.microsoft.com/office/powerpoint/2010/main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28" tIns="55214" rIns="81628" bIns="40815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9pPr>
          </a:lstStyle>
          <a:p>
            <a:pPr defTabSz="457154" fontAlgn="auto">
              <a:spcBef>
                <a:spcPts val="0"/>
              </a:spcBef>
              <a:spcAft>
                <a:spcPts val="0"/>
              </a:spcAft>
              <a:tabLst>
                <a:tab pos="723828" algn="l"/>
                <a:tab pos="1447655" algn="l"/>
                <a:tab pos="2171483" algn="l"/>
                <a:tab pos="2895310" algn="l"/>
                <a:tab pos="3619138" algn="l"/>
                <a:tab pos="4342966" algn="l"/>
                <a:tab pos="5066792" algn="l"/>
                <a:tab pos="5790621" algn="l"/>
                <a:tab pos="6514448" algn="l"/>
                <a:tab pos="7238276" algn="l"/>
                <a:tab pos="7962104" algn="l"/>
              </a:tabLst>
            </a:pPr>
            <a:r>
              <a:rPr lang="es-ES" sz="2400" b="1" dirty="0">
                <a:latin typeface="Open Sans" pitchFamily="2" charset="0"/>
                <a:ea typeface="Open Sans" pitchFamily="2" charset="0"/>
                <a:cs typeface="Open Sans" pitchFamily="2" charset="0"/>
              </a:rPr>
              <a:t>5</a:t>
            </a:r>
            <a:r>
              <a:rPr lang="es-ES" sz="2400" dirty="0">
                <a:latin typeface="Open Sans" pitchFamily="2" charset="0"/>
                <a:ea typeface="Open Sans" pitchFamily="2" charset="0"/>
                <a:cs typeface="Open Sans" pitchFamily="2" charset="0"/>
              </a:rPr>
              <a:t>. Si el valor p es menor que la significancia, rechazar H0 y aceptar H1. De lo contrario, no hay suficiente evidencia para rechazar H0.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72A5DC2-3D42-E102-0057-B305FC53B73E}"/>
              </a:ext>
            </a:extLst>
          </p:cNvPr>
          <p:cNvSpPr txBox="1"/>
          <p:nvPr/>
        </p:nvSpPr>
        <p:spPr>
          <a:xfrm>
            <a:off x="1658254" y="3277562"/>
            <a:ext cx="8900794" cy="1785104"/>
          </a:xfrm>
          <a:prstGeom prst="rect">
            <a:avLst/>
          </a:prstGeom>
          <a:noFill/>
          <a:ln>
            <a:noFill/>
          </a:ln>
          <a:effectLst>
            <a:softEdge rad="63500"/>
          </a:effectLst>
        </p:spPr>
        <p:txBody>
          <a:bodyPr wrap="square" rtlCol="0" anchor="ctr">
            <a:spAutoFit/>
          </a:bodyPr>
          <a:lstStyle/>
          <a:p>
            <a:pPr defTabSz="457154" fontAlgn="auto">
              <a:spcBef>
                <a:spcPts val="0"/>
              </a:spcBef>
              <a:spcAft>
                <a:spcPts val="0"/>
              </a:spcAft>
            </a:pPr>
            <a:endParaRPr lang="es-EC" sz="2200" b="1" dirty="0">
              <a:solidFill>
                <a:schemeClr val="accent6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defTabSz="457154" fontAlgn="auto">
              <a:spcBef>
                <a:spcPts val="0"/>
              </a:spcBef>
              <a:spcAft>
                <a:spcPts val="0"/>
              </a:spcAft>
            </a:pPr>
            <a:r>
              <a:rPr lang="es-EC" sz="2200" b="1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  Importar </a:t>
            </a:r>
            <a:r>
              <a:rPr lang="es-EC" sz="2200" b="1" dirty="0" err="1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scipy.stats</a:t>
            </a:r>
            <a:r>
              <a:rPr lang="es-EC" sz="2200" b="1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 como SPS</a:t>
            </a:r>
          </a:p>
          <a:p>
            <a:pPr defTabSz="457154" fontAlgn="auto">
              <a:spcBef>
                <a:spcPts val="0"/>
              </a:spcBef>
              <a:spcAft>
                <a:spcPts val="0"/>
              </a:spcAft>
            </a:pPr>
            <a:r>
              <a:rPr lang="es-EC" sz="2200" b="1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	</a:t>
            </a:r>
          </a:p>
          <a:p>
            <a:pPr defTabSz="457154" fontAlgn="auto">
              <a:spcBef>
                <a:spcPts val="0"/>
              </a:spcBef>
              <a:spcAft>
                <a:spcPts val="0"/>
              </a:spcAft>
            </a:pPr>
            <a:r>
              <a:rPr lang="es-EC" sz="2200" b="1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  </a:t>
            </a:r>
            <a:r>
              <a:rPr lang="es-EC" sz="2200" b="1" dirty="0" err="1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tval</a:t>
            </a:r>
            <a:r>
              <a:rPr lang="es-EC" sz="2200" b="1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, </a:t>
            </a:r>
            <a:r>
              <a:rPr lang="es-EC" sz="2200" b="1" dirty="0" err="1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pval</a:t>
            </a:r>
            <a:r>
              <a:rPr lang="es-EC" sz="2200" b="1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 = </a:t>
            </a:r>
            <a:r>
              <a:rPr lang="es-EC" sz="2200" b="1" dirty="0" err="1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sps.ttest_ind</a:t>
            </a:r>
            <a:r>
              <a:rPr lang="es-EC" sz="2200" b="1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(X1,X2,equal_var=Verdadero)</a:t>
            </a:r>
          </a:p>
          <a:p>
            <a:pPr defTabSz="457154" fontAlgn="auto">
              <a:spcBef>
                <a:spcPts val="0"/>
              </a:spcBef>
              <a:spcAft>
                <a:spcPts val="0"/>
              </a:spcAft>
            </a:pPr>
            <a:endParaRPr lang="es-EC" sz="2200" b="1" dirty="0">
              <a:solidFill>
                <a:schemeClr val="accent6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022737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98ADB7-584A-3EE3-D1D6-E7FF04ED3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dirty="0"/>
              <a:t>Motivación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501F64-A56C-BEAD-ADAB-10364FABBB1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627"/>
          <a:stretch/>
        </p:blipFill>
        <p:spPr>
          <a:xfrm>
            <a:off x="1012380" y="880455"/>
            <a:ext cx="2755153" cy="509867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4B324DA-9369-A5C9-4E7B-727E476A16E8}"/>
              </a:ext>
            </a:extLst>
          </p:cNvPr>
          <p:cNvSpPr txBox="1"/>
          <p:nvPr/>
        </p:nvSpPr>
        <p:spPr>
          <a:xfrm>
            <a:off x="4890479" y="1516372"/>
            <a:ext cx="5831886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217" fontAlgn="base">
              <a:spcBef>
                <a:spcPct val="0"/>
              </a:spcBef>
              <a:spcAft>
                <a:spcPct val="0"/>
              </a:spcAft>
            </a:pPr>
            <a:r>
              <a:rPr lang="es-EC" sz="2000" dirty="0">
                <a:solidFill>
                  <a:prstClr val="black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Una ciudad introduce un esquema</a:t>
            </a:r>
          </a:p>
          <a:p>
            <a:pPr algn="ctr" defTabSz="914217" fontAlgn="base">
              <a:spcBef>
                <a:spcPct val="0"/>
              </a:spcBef>
              <a:spcAft>
                <a:spcPct val="0"/>
              </a:spcAft>
            </a:pPr>
            <a:r>
              <a:rPr lang="es-EC" sz="2000" dirty="0">
                <a:solidFill>
                  <a:prstClr val="black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para abordar la desnutrición infantil.</a:t>
            </a:r>
          </a:p>
          <a:p>
            <a:pPr algn="ctr" defTabSz="914217" fontAlgn="base">
              <a:spcBef>
                <a:spcPct val="0"/>
              </a:spcBef>
              <a:spcAft>
                <a:spcPct val="0"/>
              </a:spcAft>
            </a:pPr>
            <a:endParaRPr lang="es-EC" sz="2000" dirty="0">
              <a:solidFill>
                <a:prstClr val="black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algn="ctr" defTabSz="914217" fontAlgn="base">
              <a:spcBef>
                <a:spcPct val="0"/>
              </a:spcBef>
              <a:spcAft>
                <a:spcPct val="0"/>
              </a:spcAft>
            </a:pPr>
            <a:r>
              <a:rPr lang="es-EC" sz="2000" dirty="0">
                <a:solidFill>
                  <a:prstClr val="black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Datos: peso (en kg) de niños de cuatro años.</a:t>
            </a:r>
          </a:p>
          <a:p>
            <a:pPr algn="ctr" defTabSz="914217" fontAlgn="base">
              <a:spcBef>
                <a:spcPct val="0"/>
              </a:spcBef>
              <a:spcAft>
                <a:spcPct val="0"/>
              </a:spcAft>
            </a:pPr>
            <a:endParaRPr lang="es-EC" sz="2000" dirty="0">
              <a:solidFill>
                <a:prstClr val="black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algn="ctr" defTabSz="914217" fontAlgn="base">
              <a:spcBef>
                <a:spcPct val="0"/>
              </a:spcBef>
              <a:spcAft>
                <a:spcPct val="0"/>
              </a:spcAft>
            </a:pPr>
            <a:r>
              <a:rPr lang="es-EC" sz="2000" dirty="0">
                <a:solidFill>
                  <a:prstClr val="black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Ejemplo 1: 100 </a:t>
            </a:r>
            <a:r>
              <a:rPr lang="es-EC" sz="2000" dirty="0" err="1">
                <a:solidFill>
                  <a:prstClr val="black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preintervenciones</a:t>
            </a:r>
            <a:endParaRPr lang="es-EC" sz="2000" dirty="0">
              <a:solidFill>
                <a:prstClr val="black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algn="ctr" defTabSz="914217" fontAlgn="base">
              <a:spcBef>
                <a:spcPct val="0"/>
              </a:spcBef>
              <a:spcAft>
                <a:spcPct val="0"/>
              </a:spcAft>
            </a:pPr>
            <a:r>
              <a:rPr lang="es-EC" sz="2000" dirty="0">
                <a:solidFill>
                  <a:prstClr val="black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Ejemplo 2: 100 después de la intervención</a:t>
            </a:r>
          </a:p>
          <a:p>
            <a:pPr algn="ctr" defTabSz="914217" fontAlgn="base">
              <a:spcBef>
                <a:spcPct val="0"/>
              </a:spcBef>
              <a:spcAft>
                <a:spcPct val="0"/>
              </a:spcAft>
            </a:pPr>
            <a:endParaRPr lang="es-EC" sz="2000" dirty="0">
              <a:solidFill>
                <a:prstClr val="black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algn="ctr" defTabSz="914217" fontAlgn="base">
              <a:spcBef>
                <a:spcPct val="0"/>
              </a:spcBef>
              <a:spcAft>
                <a:spcPct val="0"/>
              </a:spcAft>
            </a:pPr>
            <a:r>
              <a:rPr lang="es-EC" sz="2000" dirty="0">
                <a:solidFill>
                  <a:prstClr val="black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Peso medio de la muestra 1: 14,0 kg</a:t>
            </a:r>
          </a:p>
          <a:p>
            <a:pPr algn="ctr" defTabSz="914217" fontAlgn="base">
              <a:spcBef>
                <a:spcPct val="0"/>
              </a:spcBef>
              <a:spcAft>
                <a:spcPct val="0"/>
              </a:spcAft>
            </a:pPr>
            <a:r>
              <a:rPr lang="es-EC" sz="2000" dirty="0">
                <a:solidFill>
                  <a:prstClr val="black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Peso medio de la muestra 2: 14,3 kg</a:t>
            </a:r>
          </a:p>
          <a:p>
            <a:pPr algn="ctr" defTabSz="914217" fontAlgn="base">
              <a:spcBef>
                <a:spcPct val="0"/>
              </a:spcBef>
              <a:spcAft>
                <a:spcPct val="0"/>
              </a:spcAft>
            </a:pPr>
            <a:endParaRPr lang="es-EC" sz="2000" dirty="0">
              <a:solidFill>
                <a:prstClr val="black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algn="ctr" defTabSz="914217" fontAlgn="base">
              <a:spcBef>
                <a:spcPct val="0"/>
              </a:spcBef>
              <a:spcAft>
                <a:spcPct val="0"/>
              </a:spcAft>
            </a:pPr>
            <a:r>
              <a:rPr lang="es-EC" sz="2000" b="1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Hay alguna evidencia de que el</a:t>
            </a:r>
          </a:p>
          <a:p>
            <a:pPr algn="ctr" defTabSz="914217" fontAlgn="base">
              <a:spcBef>
                <a:spcPct val="0"/>
              </a:spcBef>
              <a:spcAft>
                <a:spcPct val="0"/>
              </a:spcAft>
            </a:pPr>
            <a:r>
              <a:rPr lang="es-EC" sz="2000" b="1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La intervención ha tenido algún efecto?</a:t>
            </a:r>
          </a:p>
          <a:p>
            <a:pPr defTabSz="914217" fontAlgn="base">
              <a:spcBef>
                <a:spcPct val="0"/>
              </a:spcBef>
              <a:spcAft>
                <a:spcPct val="0"/>
              </a:spcAft>
            </a:pPr>
            <a:endParaRPr lang="es-EC" sz="2400" dirty="0">
              <a:solidFill>
                <a:prstClr val="black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348316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81497C-9DBA-546C-39A0-F7E887B6FC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1F7CD6C-BCB6-BF4A-E13E-C2A5A198F550}"/>
              </a:ext>
            </a:extLst>
          </p:cNvPr>
          <p:cNvSpPr txBox="1">
            <a:spLocks/>
          </p:cNvSpPr>
          <p:nvPr/>
        </p:nvSpPr>
        <p:spPr>
          <a:xfrm>
            <a:off x="1523801" y="839187"/>
            <a:ext cx="9142809" cy="1128268"/>
          </a:xfrm>
          <a:prstGeom prst="rect">
            <a:avLst/>
          </a:prstGeom>
        </p:spPr>
        <p:txBody>
          <a:bodyPr vert="horz" lIns="91428" tIns="45714" rIns="91428" bIns="45714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Helvetica"/>
                <a:ea typeface="+mj-ea"/>
                <a:cs typeface="+mj-cs"/>
              </a:defRPr>
            </a:lvl1pPr>
          </a:lstStyle>
          <a:p>
            <a:pPr defTabSz="457154" fontAlgn="auto">
              <a:spcAft>
                <a:spcPts val="0"/>
              </a:spcAft>
            </a:pPr>
            <a:r>
              <a:rPr lang="es-ES" sz="2800" b="0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Requisitos de la prueba de comparación de medias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1909162-AAE9-B27D-CB8F-670C370246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dirty="0"/>
              <a:t>Otras pruebas de hipótesis</a:t>
            </a:r>
          </a:p>
        </p:txBody>
      </p:sp>
      <p:sp>
        <p:nvSpPr>
          <p:cNvPr id="4" name="Text Box 1">
            <a:extLst>
              <a:ext uri="{FF2B5EF4-FFF2-40B4-BE49-F238E27FC236}">
                <a16:creationId xmlns:a16="http://schemas.microsoft.com/office/drawing/2014/main" id="{F0409CF6-32BE-E62B-FA0E-733A8F68B7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43966" y="2273499"/>
            <a:ext cx="7502481" cy="243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p14="http://schemas.microsoft.com/office/powerpoint/2010/main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p14="http://schemas.microsoft.com/office/powerpoint/2010/main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28" tIns="55214" rIns="81628" bIns="40815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9pPr>
          </a:lstStyle>
          <a:p>
            <a:pPr marL="457154" indent="-457154" defTabSz="457154" fontAlgn="auto">
              <a:spcBef>
                <a:spcPts val="0"/>
              </a:spcBef>
              <a:spcAft>
                <a:spcPts val="0"/>
              </a:spcAft>
              <a:buFontTx/>
              <a:buChar char="-"/>
              <a:tabLst>
                <a:tab pos="723828" algn="l"/>
                <a:tab pos="1447655" algn="l"/>
                <a:tab pos="2171483" algn="l"/>
                <a:tab pos="2895310" algn="l"/>
                <a:tab pos="3619138" algn="l"/>
                <a:tab pos="4342966" algn="l"/>
                <a:tab pos="5066792" algn="l"/>
                <a:tab pos="5790621" algn="l"/>
                <a:tab pos="6514448" algn="l"/>
                <a:tab pos="7238276" algn="l"/>
                <a:tab pos="7962104" algn="l"/>
              </a:tabLst>
            </a:pPr>
            <a:r>
              <a:rPr lang="es-EC" sz="2800" dirty="0">
                <a:solidFill>
                  <a:prstClr val="black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Las muestras son </a:t>
            </a:r>
            <a:r>
              <a:rPr lang="es-EC" sz="2800" b="1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"grandes"</a:t>
            </a:r>
            <a:r>
              <a:rPr lang="es-EC" sz="2800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lang="es-EC" sz="2800" dirty="0">
                <a:solidFill>
                  <a:prstClr val="black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o normalmente distribuidas;</a:t>
            </a:r>
          </a:p>
          <a:p>
            <a:pPr marL="457154" indent="-457154" defTabSz="457154" fontAlgn="auto">
              <a:spcBef>
                <a:spcPts val="0"/>
              </a:spcBef>
              <a:spcAft>
                <a:spcPts val="0"/>
              </a:spcAft>
              <a:buFontTx/>
              <a:buChar char="-"/>
              <a:tabLst>
                <a:tab pos="723828" algn="l"/>
                <a:tab pos="1447655" algn="l"/>
                <a:tab pos="2171483" algn="l"/>
                <a:tab pos="2895310" algn="l"/>
                <a:tab pos="3619138" algn="l"/>
                <a:tab pos="4342966" algn="l"/>
                <a:tab pos="5066792" algn="l"/>
                <a:tab pos="5790621" algn="l"/>
                <a:tab pos="6514448" algn="l"/>
                <a:tab pos="7238276" algn="l"/>
                <a:tab pos="7962104" algn="l"/>
              </a:tabLst>
            </a:pPr>
            <a:endParaRPr lang="es-EC" sz="2800" dirty="0">
              <a:solidFill>
                <a:prstClr val="black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457154" indent="-457154" defTabSz="457154" fontAlgn="auto">
              <a:spcBef>
                <a:spcPts val="0"/>
              </a:spcBef>
              <a:spcAft>
                <a:spcPts val="0"/>
              </a:spcAft>
              <a:buFontTx/>
              <a:buChar char="-"/>
              <a:tabLst>
                <a:tab pos="723828" algn="l"/>
                <a:tab pos="1447655" algn="l"/>
                <a:tab pos="2171483" algn="l"/>
                <a:tab pos="2895310" algn="l"/>
                <a:tab pos="3619138" algn="l"/>
                <a:tab pos="4342966" algn="l"/>
                <a:tab pos="5066792" algn="l"/>
                <a:tab pos="5790621" algn="l"/>
                <a:tab pos="6514448" algn="l"/>
                <a:tab pos="7238276" algn="l"/>
                <a:tab pos="7962104" algn="l"/>
              </a:tabLst>
            </a:pPr>
            <a:r>
              <a:rPr lang="es-EC" sz="2800" dirty="0">
                <a:solidFill>
                  <a:prstClr val="black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Las muestras son independientes;</a:t>
            </a:r>
          </a:p>
          <a:p>
            <a:pPr marL="457154" indent="-457154" defTabSz="457154" fontAlgn="auto">
              <a:spcBef>
                <a:spcPts val="0"/>
              </a:spcBef>
              <a:spcAft>
                <a:spcPts val="0"/>
              </a:spcAft>
              <a:buFontTx/>
              <a:buChar char="-"/>
              <a:tabLst>
                <a:tab pos="723828" algn="l"/>
                <a:tab pos="1447655" algn="l"/>
                <a:tab pos="2171483" algn="l"/>
                <a:tab pos="2895310" algn="l"/>
                <a:tab pos="3619138" algn="l"/>
                <a:tab pos="4342966" algn="l"/>
                <a:tab pos="5066792" algn="l"/>
                <a:tab pos="5790621" algn="l"/>
                <a:tab pos="6514448" algn="l"/>
                <a:tab pos="7238276" algn="l"/>
                <a:tab pos="7962104" algn="l"/>
              </a:tabLst>
            </a:pPr>
            <a:endParaRPr lang="es-EC" sz="2800" dirty="0">
              <a:solidFill>
                <a:prstClr val="black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457154" indent="-457154" defTabSz="457154" fontAlgn="auto">
              <a:spcBef>
                <a:spcPts val="0"/>
              </a:spcBef>
              <a:spcAft>
                <a:spcPts val="0"/>
              </a:spcAft>
              <a:buFontTx/>
              <a:buChar char="-"/>
              <a:tabLst>
                <a:tab pos="723828" algn="l"/>
                <a:tab pos="1447655" algn="l"/>
                <a:tab pos="2171483" algn="l"/>
                <a:tab pos="2895310" algn="l"/>
                <a:tab pos="3619138" algn="l"/>
                <a:tab pos="4342966" algn="l"/>
                <a:tab pos="5066792" algn="l"/>
                <a:tab pos="5790621" algn="l"/>
                <a:tab pos="6514448" algn="l"/>
                <a:tab pos="7238276" algn="l"/>
                <a:tab pos="7962104" algn="l"/>
              </a:tabLst>
            </a:pPr>
            <a:r>
              <a:rPr lang="es-EC" sz="2800" dirty="0">
                <a:solidFill>
                  <a:prstClr val="black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Las desviaciones estándar parecen ser las mismas. </a:t>
            </a:r>
          </a:p>
          <a:p>
            <a:pPr marL="457154" indent="-457154" defTabSz="457154" fontAlgn="auto">
              <a:spcBef>
                <a:spcPts val="0"/>
              </a:spcBef>
              <a:spcAft>
                <a:spcPts val="0"/>
              </a:spcAft>
              <a:buFontTx/>
              <a:buChar char="-"/>
              <a:tabLst>
                <a:tab pos="723828" algn="l"/>
                <a:tab pos="1447655" algn="l"/>
                <a:tab pos="2171483" algn="l"/>
                <a:tab pos="2895310" algn="l"/>
                <a:tab pos="3619138" algn="l"/>
                <a:tab pos="4342966" algn="l"/>
                <a:tab pos="5066792" algn="l"/>
                <a:tab pos="5790621" algn="l"/>
                <a:tab pos="6514448" algn="l"/>
                <a:tab pos="7238276" algn="l"/>
                <a:tab pos="7962104" algn="l"/>
              </a:tabLst>
            </a:pPr>
            <a:endParaRPr lang="es-EC" sz="2800" dirty="0">
              <a:solidFill>
                <a:prstClr val="black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457154" indent="-457154" defTabSz="457154" fontAlgn="auto">
              <a:spcBef>
                <a:spcPts val="0"/>
              </a:spcBef>
              <a:spcAft>
                <a:spcPts val="0"/>
              </a:spcAft>
              <a:buFontTx/>
              <a:buChar char="-"/>
              <a:tabLst>
                <a:tab pos="723828" algn="l"/>
                <a:tab pos="1447655" algn="l"/>
                <a:tab pos="2171483" algn="l"/>
                <a:tab pos="2895310" algn="l"/>
                <a:tab pos="3619138" algn="l"/>
                <a:tab pos="4342966" algn="l"/>
                <a:tab pos="5066792" algn="l"/>
                <a:tab pos="5790621" algn="l"/>
                <a:tab pos="6514448" algn="l"/>
                <a:tab pos="7238276" algn="l"/>
                <a:tab pos="7962104" algn="l"/>
              </a:tabLst>
            </a:pPr>
            <a:endParaRPr lang="es-EC" sz="2800" dirty="0">
              <a:solidFill>
                <a:prstClr val="black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457154" indent="-457154" defTabSz="457154" fontAlgn="auto">
              <a:spcBef>
                <a:spcPts val="0"/>
              </a:spcBef>
              <a:spcAft>
                <a:spcPts val="0"/>
              </a:spcAft>
              <a:buFontTx/>
              <a:buChar char="-"/>
              <a:tabLst>
                <a:tab pos="723828" algn="l"/>
                <a:tab pos="1447655" algn="l"/>
                <a:tab pos="2171483" algn="l"/>
                <a:tab pos="2895310" algn="l"/>
                <a:tab pos="3619138" algn="l"/>
                <a:tab pos="4342966" algn="l"/>
                <a:tab pos="5066792" algn="l"/>
                <a:tab pos="5790621" algn="l"/>
                <a:tab pos="6514448" algn="l"/>
                <a:tab pos="7238276" algn="l"/>
                <a:tab pos="7962104" algn="l"/>
              </a:tabLst>
            </a:pPr>
            <a:endParaRPr lang="es-EC" sz="2800" dirty="0">
              <a:solidFill>
                <a:prstClr val="black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5" name="Text Box 1">
            <a:extLst>
              <a:ext uri="{FF2B5EF4-FFF2-40B4-BE49-F238E27FC236}">
                <a16:creationId xmlns:a16="http://schemas.microsoft.com/office/drawing/2014/main" id="{99E97E27-369F-6B49-E825-34110F8EA6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3803" y="5569983"/>
            <a:ext cx="9142808" cy="9008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p14="http://schemas.microsoft.com/office/powerpoint/2010/main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p14="http://schemas.microsoft.com/office/powerpoint/2010/main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28" tIns="55214" rIns="81628" bIns="40815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9pPr>
          </a:lstStyle>
          <a:p>
            <a:pPr algn="ctr" defTabSz="457154" fontAlgn="auto">
              <a:spcBef>
                <a:spcPts val="0"/>
              </a:spcBef>
              <a:spcAft>
                <a:spcPts val="0"/>
              </a:spcAft>
              <a:tabLst>
                <a:tab pos="723828" algn="l"/>
                <a:tab pos="1447655" algn="l"/>
                <a:tab pos="2171483" algn="l"/>
                <a:tab pos="2895310" algn="l"/>
                <a:tab pos="3619138" algn="l"/>
                <a:tab pos="4342966" algn="l"/>
                <a:tab pos="5066792" algn="l"/>
                <a:tab pos="5790621" algn="l"/>
                <a:tab pos="6514448" algn="l"/>
                <a:tab pos="7238276" algn="l"/>
                <a:tab pos="7962104" algn="l"/>
              </a:tabLst>
            </a:pPr>
            <a:r>
              <a:rPr lang="es-EC" sz="2000" dirty="0">
                <a:solidFill>
                  <a:prstClr val="black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Si estas condiciones no se cumplen, véase </a:t>
            </a:r>
            <a:r>
              <a:rPr lang="es-EC" sz="2000" dirty="0">
                <a:solidFill>
                  <a:prstClr val="black"/>
                </a:solidFill>
                <a:latin typeface="Open Sans" pitchFamily="2" charset="0"/>
                <a:ea typeface="Open Sans" pitchFamily="2" charset="0"/>
                <a:cs typeface="Open Sans" pitchFamily="2" charset="0"/>
                <a:hlinkClick r:id="rId3"/>
              </a:rPr>
              <a:t>https://onlinecourses.science.psu.edu/stat500/node/49</a:t>
            </a:r>
            <a:endParaRPr lang="es-EC" sz="2000" dirty="0">
              <a:solidFill>
                <a:prstClr val="black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480374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1523802" y="144465"/>
            <a:ext cx="9142809" cy="1492056"/>
          </a:xfrm>
          <a:prstGeom prst="rect">
            <a:avLst/>
          </a:prstGeom>
        </p:spPr>
        <p:txBody>
          <a:bodyPr vert="horz" lIns="91428" tIns="45714" rIns="91428" bIns="45714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Helvetica"/>
                <a:ea typeface="+mj-ea"/>
                <a:cs typeface="+mj-cs"/>
              </a:defRPr>
            </a:lvl1pPr>
          </a:lstStyle>
          <a:p>
            <a:pPr defTabSz="457154" fontAlgn="auto">
              <a:spcAft>
                <a:spcPts val="0"/>
              </a:spcAft>
            </a:pPr>
            <a:r>
              <a:rPr lang="es-EC" sz="5399" b="0" dirty="0">
                <a:solidFill>
                  <a:schemeClr val="bg2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Un enfoque más general</a:t>
            </a:r>
          </a:p>
          <a:p>
            <a:pPr defTabSz="457154" fontAlgn="auto">
              <a:spcAft>
                <a:spcPts val="0"/>
              </a:spcAft>
            </a:pPr>
            <a:r>
              <a:rPr lang="es-EC" sz="3200" dirty="0">
                <a:solidFill>
                  <a:prstClr val="black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Programa de Salud Pública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523802" y="2044117"/>
            <a:ext cx="9142809" cy="5846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154" fontAlgn="auto">
              <a:spcBef>
                <a:spcPts val="0"/>
              </a:spcBef>
              <a:spcAft>
                <a:spcPts val="0"/>
              </a:spcAft>
            </a:pPr>
            <a:r>
              <a:rPr lang="es-EC" sz="3200" dirty="0">
                <a:solidFill>
                  <a:schemeClr val="bg2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m = 0,6923, σ = 0,1685 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2766963" y="3036410"/>
            <a:ext cx="6704853" cy="3203453"/>
            <a:chOff x="2202065" y="2905363"/>
            <a:chExt cx="6001514" cy="286741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02065" y="2905364"/>
              <a:ext cx="2911522" cy="2867409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92056" y="2905363"/>
              <a:ext cx="2911523" cy="286740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3200030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1523802" y="144465"/>
            <a:ext cx="9142809" cy="1492056"/>
          </a:xfrm>
          <a:prstGeom prst="rect">
            <a:avLst/>
          </a:prstGeom>
        </p:spPr>
        <p:txBody>
          <a:bodyPr vert="horz" lIns="91428" tIns="45714" rIns="91428" bIns="45714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Helvetica"/>
                <a:ea typeface="+mj-ea"/>
                <a:cs typeface="+mj-cs"/>
              </a:defRPr>
            </a:lvl1pPr>
          </a:lstStyle>
          <a:p>
            <a:pPr defTabSz="457154" fontAlgn="auto">
              <a:spcAft>
                <a:spcPts val="0"/>
              </a:spcAft>
            </a:pPr>
            <a:r>
              <a:rPr lang="es-EC" sz="5399" b="0" dirty="0">
                <a:solidFill>
                  <a:schemeClr val="bg2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Prueba de distribución KS</a:t>
            </a:r>
          </a:p>
          <a:p>
            <a:pPr defTabSz="457154" fontAlgn="auto">
              <a:spcAft>
                <a:spcPts val="0"/>
              </a:spcAft>
            </a:pPr>
            <a:r>
              <a:rPr lang="es-EC" sz="3200" dirty="0">
                <a:solidFill>
                  <a:prstClr val="black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Programa de Salud Pública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" b="24923"/>
          <a:stretch/>
        </p:blipFill>
        <p:spPr>
          <a:xfrm>
            <a:off x="2022770" y="1827815"/>
            <a:ext cx="2754794" cy="4822131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752373" y="6387762"/>
            <a:ext cx="3253764" cy="470586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softEdge rad="635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54" fontAlgn="auto">
              <a:spcBef>
                <a:spcPts val="0"/>
              </a:spcBef>
              <a:spcAft>
                <a:spcPts val="0"/>
              </a:spcAft>
            </a:pPr>
            <a:endParaRPr lang="es-EC" sz="1800" dirty="0">
              <a:solidFill>
                <a:prstClr val="white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2" name="Text Box 1"/>
          <p:cNvSpPr txBox="1">
            <a:spLocks noChangeArrowheads="1"/>
          </p:cNvSpPr>
          <p:nvPr/>
        </p:nvSpPr>
        <p:spPr bwMode="auto">
          <a:xfrm>
            <a:off x="5263084" y="2206114"/>
            <a:ext cx="4798487" cy="18060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p14="http://schemas.microsoft.com/office/powerpoint/2010/main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p14="http://schemas.microsoft.com/office/powerpoint/2010/main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28" tIns="55214" rIns="81628" bIns="40815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9pPr>
          </a:lstStyle>
          <a:p>
            <a:pPr algn="ctr" defTabSz="457154" fontAlgn="auto">
              <a:spcBef>
                <a:spcPts val="0"/>
              </a:spcBef>
              <a:spcAft>
                <a:spcPts val="0"/>
              </a:spcAft>
              <a:tabLst>
                <a:tab pos="723828" algn="l"/>
                <a:tab pos="1447655" algn="l"/>
                <a:tab pos="2171483" algn="l"/>
                <a:tab pos="2895310" algn="l"/>
                <a:tab pos="3619138" algn="l"/>
                <a:tab pos="4342966" algn="l"/>
                <a:tab pos="5066792" algn="l"/>
                <a:tab pos="5790621" algn="l"/>
                <a:tab pos="6514448" algn="l"/>
                <a:tab pos="7238276" algn="l"/>
                <a:tab pos="7962104" algn="l"/>
              </a:tabLst>
            </a:pPr>
            <a:r>
              <a:rPr lang="es-EC" sz="2800" b="1" dirty="0">
                <a:solidFill>
                  <a:schemeClr val="bg2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Pregunta clave</a:t>
            </a:r>
          </a:p>
          <a:p>
            <a:pPr algn="ctr" defTabSz="457154" fontAlgn="auto">
              <a:spcBef>
                <a:spcPts val="0"/>
              </a:spcBef>
              <a:spcAft>
                <a:spcPts val="0"/>
              </a:spcAft>
              <a:tabLst>
                <a:tab pos="723828" algn="l"/>
                <a:tab pos="1447655" algn="l"/>
                <a:tab pos="2171483" algn="l"/>
                <a:tab pos="2895310" algn="l"/>
                <a:tab pos="3619138" algn="l"/>
                <a:tab pos="4342966" algn="l"/>
                <a:tab pos="5066792" algn="l"/>
                <a:tab pos="5790621" algn="l"/>
                <a:tab pos="6514448" algn="l"/>
                <a:tab pos="7238276" algn="l"/>
                <a:tab pos="7962104" algn="l"/>
              </a:tabLst>
            </a:pPr>
            <a:endParaRPr lang="es-EC" sz="1000" dirty="0">
              <a:solidFill>
                <a:prstClr val="black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algn="ctr" defTabSz="457154" fontAlgn="auto">
              <a:spcBef>
                <a:spcPts val="0"/>
              </a:spcBef>
              <a:spcAft>
                <a:spcPts val="0"/>
              </a:spcAft>
              <a:tabLst>
                <a:tab pos="723828" algn="l"/>
                <a:tab pos="1447655" algn="l"/>
                <a:tab pos="2171483" algn="l"/>
                <a:tab pos="2895310" algn="l"/>
                <a:tab pos="3619138" algn="l"/>
                <a:tab pos="4342966" algn="l"/>
                <a:tab pos="5066792" algn="l"/>
                <a:tab pos="5790621" algn="l"/>
                <a:tab pos="6514448" algn="l"/>
                <a:tab pos="7238276" algn="l"/>
                <a:tab pos="7962104" algn="l"/>
              </a:tabLst>
            </a:pPr>
            <a:r>
              <a:rPr lang="es-EC" sz="2800" dirty="0">
                <a:solidFill>
                  <a:prstClr val="black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¿Se extraen los dos conjuntos de datos de la misma distribución?</a:t>
            </a:r>
          </a:p>
        </p:txBody>
      </p:sp>
      <p:sp>
        <p:nvSpPr>
          <p:cNvPr id="13" name="Text Box 1"/>
          <p:cNvSpPr txBox="1">
            <a:spLocks noChangeArrowheads="1"/>
          </p:cNvSpPr>
          <p:nvPr/>
        </p:nvSpPr>
        <p:spPr bwMode="auto">
          <a:xfrm>
            <a:off x="5263084" y="4238880"/>
            <a:ext cx="4798487" cy="18060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p14="http://schemas.microsoft.com/office/powerpoint/2010/main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p14="http://schemas.microsoft.com/office/powerpoint/2010/main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28" tIns="55214" rIns="81628" bIns="40815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9pPr>
          </a:lstStyle>
          <a:p>
            <a:pPr algn="ctr" defTabSz="457154" fontAlgn="auto">
              <a:spcBef>
                <a:spcPts val="0"/>
              </a:spcBef>
              <a:spcAft>
                <a:spcPts val="0"/>
              </a:spcAft>
              <a:tabLst>
                <a:tab pos="723828" algn="l"/>
                <a:tab pos="1447655" algn="l"/>
                <a:tab pos="2171483" algn="l"/>
                <a:tab pos="2895310" algn="l"/>
                <a:tab pos="3619138" algn="l"/>
                <a:tab pos="4342966" algn="l"/>
                <a:tab pos="5066792" algn="l"/>
                <a:tab pos="5790621" algn="l"/>
                <a:tab pos="6514448" algn="l"/>
                <a:tab pos="7238276" algn="l"/>
                <a:tab pos="7962104" algn="l"/>
              </a:tabLst>
            </a:pPr>
            <a:r>
              <a:rPr lang="es-EC" sz="2800" b="1" dirty="0">
                <a:solidFill>
                  <a:schemeClr val="bg2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Concepto clave</a:t>
            </a:r>
          </a:p>
          <a:p>
            <a:pPr algn="ctr" defTabSz="457154" fontAlgn="auto">
              <a:spcBef>
                <a:spcPts val="0"/>
              </a:spcBef>
              <a:spcAft>
                <a:spcPts val="0"/>
              </a:spcAft>
              <a:tabLst>
                <a:tab pos="723828" algn="l"/>
                <a:tab pos="1447655" algn="l"/>
                <a:tab pos="2171483" algn="l"/>
                <a:tab pos="2895310" algn="l"/>
                <a:tab pos="3619138" algn="l"/>
                <a:tab pos="4342966" algn="l"/>
                <a:tab pos="5066792" algn="l"/>
                <a:tab pos="5790621" algn="l"/>
                <a:tab pos="6514448" algn="l"/>
                <a:tab pos="7238276" algn="l"/>
                <a:tab pos="7962104" algn="l"/>
              </a:tabLst>
            </a:pPr>
            <a:endParaRPr lang="es-EC" sz="1000" dirty="0">
              <a:solidFill>
                <a:prstClr val="black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algn="ctr" defTabSz="457154" fontAlgn="auto">
              <a:spcBef>
                <a:spcPts val="0"/>
              </a:spcBef>
              <a:spcAft>
                <a:spcPts val="0"/>
              </a:spcAft>
              <a:tabLst>
                <a:tab pos="723828" algn="l"/>
                <a:tab pos="1447655" algn="l"/>
                <a:tab pos="2171483" algn="l"/>
                <a:tab pos="2895310" algn="l"/>
                <a:tab pos="3619138" algn="l"/>
                <a:tab pos="4342966" algn="l"/>
                <a:tab pos="5066792" algn="l"/>
                <a:tab pos="5790621" algn="l"/>
                <a:tab pos="6514448" algn="l"/>
                <a:tab pos="7238276" algn="l"/>
                <a:tab pos="7962104" algn="l"/>
              </a:tabLst>
            </a:pPr>
            <a:r>
              <a:rPr lang="es-EC" sz="2800" dirty="0">
                <a:solidFill>
                  <a:prstClr val="black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Si LO SON, entonces los CDF deberían verse igual</a:t>
            </a:r>
          </a:p>
        </p:txBody>
      </p:sp>
    </p:spTree>
    <p:extLst>
      <p:ext uri="{BB962C8B-B14F-4D97-AF65-F5344CB8AC3E}">
        <p14:creationId xmlns:p14="http://schemas.microsoft.com/office/powerpoint/2010/main" val="52021072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1523802" y="144465"/>
            <a:ext cx="9142809" cy="1492056"/>
          </a:xfrm>
          <a:prstGeom prst="rect">
            <a:avLst/>
          </a:prstGeom>
        </p:spPr>
        <p:txBody>
          <a:bodyPr vert="horz" lIns="91428" tIns="45714" rIns="91428" bIns="45714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Helvetica"/>
                <a:ea typeface="+mj-ea"/>
                <a:cs typeface="+mj-cs"/>
              </a:defRPr>
            </a:lvl1pPr>
          </a:lstStyle>
          <a:p>
            <a:pPr defTabSz="457154" fontAlgn="auto">
              <a:spcAft>
                <a:spcPts val="0"/>
              </a:spcAft>
            </a:pPr>
            <a:r>
              <a:rPr lang="es-EC" sz="5399" b="0" dirty="0">
                <a:solidFill>
                  <a:schemeClr val="bg2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Prueba de distribución KS</a:t>
            </a:r>
          </a:p>
          <a:p>
            <a:pPr defTabSz="457154" fontAlgn="auto">
              <a:spcAft>
                <a:spcPts val="0"/>
              </a:spcAft>
            </a:pPr>
            <a:r>
              <a:rPr lang="es-EC" sz="3200" dirty="0">
                <a:solidFill>
                  <a:prstClr val="black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Programa de Salud Pública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978" y="1989818"/>
            <a:ext cx="4969927" cy="4035581"/>
          </a:xfrm>
          <a:prstGeom prst="rect">
            <a:avLst/>
          </a:prstGeom>
        </p:spPr>
      </p:pic>
      <p:sp>
        <p:nvSpPr>
          <p:cNvPr id="9" name="Text Box 1"/>
          <p:cNvSpPr txBox="1">
            <a:spLocks noChangeArrowheads="1"/>
          </p:cNvSpPr>
          <p:nvPr/>
        </p:nvSpPr>
        <p:spPr bwMode="auto">
          <a:xfrm>
            <a:off x="6817904" y="2312793"/>
            <a:ext cx="3848706" cy="18060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p14="http://schemas.microsoft.com/office/powerpoint/2010/main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p14="http://schemas.microsoft.com/office/powerpoint/2010/main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28" tIns="55214" rIns="81628" bIns="40815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9pPr>
          </a:lstStyle>
          <a:p>
            <a:pPr algn="ctr" defTabSz="457154" fontAlgn="auto">
              <a:spcBef>
                <a:spcPts val="0"/>
              </a:spcBef>
              <a:spcAft>
                <a:spcPts val="0"/>
              </a:spcAft>
              <a:tabLst>
                <a:tab pos="723828" algn="l"/>
                <a:tab pos="1447655" algn="l"/>
                <a:tab pos="2171483" algn="l"/>
                <a:tab pos="2895310" algn="l"/>
                <a:tab pos="3619138" algn="l"/>
                <a:tab pos="4342966" algn="l"/>
                <a:tab pos="5066792" algn="l"/>
                <a:tab pos="5790621" algn="l"/>
                <a:tab pos="6514448" algn="l"/>
                <a:tab pos="7238276" algn="l"/>
                <a:tab pos="7962104" algn="l"/>
              </a:tabLst>
            </a:pPr>
            <a:r>
              <a:rPr lang="es-EC" sz="2400" b="1" dirty="0">
                <a:solidFill>
                  <a:schemeClr val="bg2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Pregunta clave</a:t>
            </a:r>
          </a:p>
          <a:p>
            <a:pPr algn="ctr" defTabSz="457154" fontAlgn="auto">
              <a:spcBef>
                <a:spcPts val="0"/>
              </a:spcBef>
              <a:spcAft>
                <a:spcPts val="0"/>
              </a:spcAft>
              <a:tabLst>
                <a:tab pos="723828" algn="l"/>
                <a:tab pos="1447655" algn="l"/>
                <a:tab pos="2171483" algn="l"/>
                <a:tab pos="2895310" algn="l"/>
                <a:tab pos="3619138" algn="l"/>
                <a:tab pos="4342966" algn="l"/>
                <a:tab pos="5066792" algn="l"/>
                <a:tab pos="5790621" algn="l"/>
                <a:tab pos="6514448" algn="l"/>
                <a:tab pos="7238276" algn="l"/>
                <a:tab pos="7962104" algn="l"/>
              </a:tabLst>
            </a:pPr>
            <a:endParaRPr lang="es-EC" sz="1000" dirty="0">
              <a:solidFill>
                <a:prstClr val="black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algn="ctr" defTabSz="457154" fontAlgn="auto">
              <a:spcBef>
                <a:spcPts val="0"/>
              </a:spcBef>
              <a:spcAft>
                <a:spcPts val="0"/>
              </a:spcAft>
              <a:tabLst>
                <a:tab pos="723828" algn="l"/>
                <a:tab pos="1447655" algn="l"/>
                <a:tab pos="2171483" algn="l"/>
                <a:tab pos="2895310" algn="l"/>
                <a:tab pos="3619138" algn="l"/>
                <a:tab pos="4342966" algn="l"/>
                <a:tab pos="5066792" algn="l"/>
                <a:tab pos="5790621" algn="l"/>
                <a:tab pos="6514448" algn="l"/>
                <a:tab pos="7238276" algn="l"/>
                <a:tab pos="7962104" algn="l"/>
              </a:tabLst>
            </a:pPr>
            <a:r>
              <a:rPr lang="es-EC" sz="2400" dirty="0">
                <a:solidFill>
                  <a:prstClr val="black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¿Se extraen los dos conjuntos de datos de la misma distribución?</a:t>
            </a:r>
          </a:p>
        </p:txBody>
      </p:sp>
      <p:sp>
        <p:nvSpPr>
          <p:cNvPr id="14" name="Text Box 1"/>
          <p:cNvSpPr txBox="1">
            <a:spLocks noChangeArrowheads="1"/>
          </p:cNvSpPr>
          <p:nvPr/>
        </p:nvSpPr>
        <p:spPr bwMode="auto">
          <a:xfrm>
            <a:off x="6817903" y="4007608"/>
            <a:ext cx="3848707" cy="18060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p14="http://schemas.microsoft.com/office/powerpoint/2010/main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p14="http://schemas.microsoft.com/office/powerpoint/2010/main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28" tIns="55214" rIns="81628" bIns="40815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9pPr>
          </a:lstStyle>
          <a:p>
            <a:pPr algn="ctr" defTabSz="457154" fontAlgn="auto">
              <a:spcBef>
                <a:spcPts val="0"/>
              </a:spcBef>
              <a:spcAft>
                <a:spcPts val="0"/>
              </a:spcAft>
              <a:tabLst>
                <a:tab pos="723828" algn="l"/>
                <a:tab pos="1447655" algn="l"/>
                <a:tab pos="2171483" algn="l"/>
                <a:tab pos="2895310" algn="l"/>
                <a:tab pos="3619138" algn="l"/>
                <a:tab pos="4342966" algn="l"/>
                <a:tab pos="5066792" algn="l"/>
                <a:tab pos="5790621" algn="l"/>
                <a:tab pos="6514448" algn="l"/>
                <a:tab pos="7238276" algn="l"/>
                <a:tab pos="7962104" algn="l"/>
              </a:tabLst>
            </a:pPr>
            <a:r>
              <a:rPr lang="es-EC" sz="2400" b="1" dirty="0">
                <a:solidFill>
                  <a:schemeClr val="bg2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Concepto clave</a:t>
            </a:r>
          </a:p>
          <a:p>
            <a:pPr algn="ctr" defTabSz="457154" fontAlgn="auto">
              <a:spcBef>
                <a:spcPts val="0"/>
              </a:spcBef>
              <a:spcAft>
                <a:spcPts val="0"/>
              </a:spcAft>
              <a:tabLst>
                <a:tab pos="723828" algn="l"/>
                <a:tab pos="1447655" algn="l"/>
                <a:tab pos="2171483" algn="l"/>
                <a:tab pos="2895310" algn="l"/>
                <a:tab pos="3619138" algn="l"/>
                <a:tab pos="4342966" algn="l"/>
                <a:tab pos="5066792" algn="l"/>
                <a:tab pos="5790621" algn="l"/>
                <a:tab pos="6514448" algn="l"/>
                <a:tab pos="7238276" algn="l"/>
                <a:tab pos="7962104" algn="l"/>
              </a:tabLst>
            </a:pPr>
            <a:endParaRPr lang="es-EC" sz="1000" dirty="0">
              <a:solidFill>
                <a:prstClr val="black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algn="ctr" defTabSz="457154" fontAlgn="auto">
              <a:spcBef>
                <a:spcPts val="0"/>
              </a:spcBef>
              <a:spcAft>
                <a:spcPts val="0"/>
              </a:spcAft>
              <a:tabLst>
                <a:tab pos="723828" algn="l"/>
                <a:tab pos="1447655" algn="l"/>
                <a:tab pos="2171483" algn="l"/>
                <a:tab pos="2895310" algn="l"/>
                <a:tab pos="3619138" algn="l"/>
                <a:tab pos="4342966" algn="l"/>
                <a:tab pos="5066792" algn="l"/>
                <a:tab pos="5790621" algn="l"/>
                <a:tab pos="6514448" algn="l"/>
                <a:tab pos="7238276" algn="l"/>
                <a:tab pos="7962104" algn="l"/>
              </a:tabLst>
            </a:pPr>
            <a:r>
              <a:rPr lang="es-EC" sz="2400" dirty="0">
                <a:solidFill>
                  <a:prstClr val="black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Si LO SON, entonces los CDF deberían verse igual</a:t>
            </a:r>
          </a:p>
        </p:txBody>
      </p:sp>
    </p:spTree>
    <p:extLst>
      <p:ext uri="{BB962C8B-B14F-4D97-AF65-F5344CB8AC3E}">
        <p14:creationId xmlns:p14="http://schemas.microsoft.com/office/powerpoint/2010/main" val="211857823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ext Box 1"/>
          <p:cNvSpPr txBox="1">
            <a:spLocks noChangeArrowheads="1"/>
          </p:cNvSpPr>
          <p:nvPr/>
        </p:nvSpPr>
        <p:spPr bwMode="auto">
          <a:xfrm>
            <a:off x="1967498" y="1211518"/>
            <a:ext cx="8362982" cy="50672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p14="http://schemas.microsoft.com/office/powerpoint/2010/main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p14="http://schemas.microsoft.com/office/powerpoint/2010/main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28" tIns="55214" rIns="81628" bIns="40815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9pPr>
          </a:lstStyle>
          <a:p>
            <a:pPr defTabSz="457154" fontAlgn="auto">
              <a:spcBef>
                <a:spcPts val="0"/>
              </a:spcBef>
              <a:spcAft>
                <a:spcPts val="0"/>
              </a:spcAft>
              <a:tabLst>
                <a:tab pos="723828" algn="l"/>
                <a:tab pos="1447655" algn="l"/>
                <a:tab pos="2171483" algn="l"/>
                <a:tab pos="2895310" algn="l"/>
                <a:tab pos="3619138" algn="l"/>
                <a:tab pos="4342966" algn="l"/>
                <a:tab pos="5066792" algn="l"/>
                <a:tab pos="5790621" algn="l"/>
                <a:tab pos="6514448" algn="l"/>
                <a:tab pos="7238276" algn="l"/>
                <a:tab pos="7962104" algn="l"/>
              </a:tabLst>
            </a:pPr>
            <a:r>
              <a:rPr lang="es-EC" sz="2400" dirty="0">
                <a:solidFill>
                  <a:schemeClr val="bg2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1. Exponga tus hipótesis:</a:t>
            </a:r>
          </a:p>
          <a:p>
            <a:pPr defTabSz="457154" fontAlgn="auto">
              <a:spcBef>
                <a:spcPts val="0"/>
              </a:spcBef>
              <a:spcAft>
                <a:spcPts val="0"/>
              </a:spcAft>
              <a:tabLst>
                <a:tab pos="723828" algn="l"/>
                <a:tab pos="1447655" algn="l"/>
                <a:tab pos="2171483" algn="l"/>
                <a:tab pos="2895310" algn="l"/>
                <a:tab pos="3619138" algn="l"/>
                <a:tab pos="4342966" algn="l"/>
                <a:tab pos="5066792" algn="l"/>
                <a:tab pos="5790621" algn="l"/>
                <a:tab pos="6514448" algn="l"/>
                <a:tab pos="7238276" algn="l"/>
                <a:tab pos="7962104" algn="l"/>
              </a:tabLst>
            </a:pPr>
            <a:r>
              <a:rPr lang="es-EC" sz="2400" dirty="0">
                <a:solidFill>
                  <a:schemeClr val="bg2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 H</a:t>
            </a:r>
            <a:r>
              <a:rPr lang="es-EC" sz="2400" baseline="-33000" dirty="0">
                <a:solidFill>
                  <a:schemeClr val="bg2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0</a:t>
            </a:r>
            <a:r>
              <a:rPr lang="es-EC" sz="2400" dirty="0">
                <a:solidFill>
                  <a:schemeClr val="bg2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 : </a:t>
            </a:r>
          </a:p>
          <a:p>
            <a:pPr defTabSz="457154" fontAlgn="auto">
              <a:spcBef>
                <a:spcPts val="0"/>
              </a:spcBef>
              <a:spcAft>
                <a:spcPts val="0"/>
              </a:spcAft>
              <a:tabLst>
                <a:tab pos="723828" algn="l"/>
                <a:tab pos="1447655" algn="l"/>
                <a:tab pos="2171483" algn="l"/>
                <a:tab pos="2895310" algn="l"/>
                <a:tab pos="3619138" algn="l"/>
                <a:tab pos="4342966" algn="l"/>
                <a:tab pos="5066792" algn="l"/>
                <a:tab pos="5790621" algn="l"/>
                <a:tab pos="6514448" algn="l"/>
                <a:tab pos="7238276" algn="l"/>
                <a:tab pos="7962104" algn="l"/>
              </a:tabLst>
            </a:pPr>
            <a:r>
              <a:rPr lang="es-EC" sz="2400" dirty="0">
                <a:solidFill>
                  <a:schemeClr val="bg2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 H</a:t>
            </a:r>
            <a:r>
              <a:rPr lang="es-EC" sz="2400" baseline="-33000" dirty="0">
                <a:solidFill>
                  <a:schemeClr val="bg2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1</a:t>
            </a:r>
            <a:r>
              <a:rPr lang="es-EC" sz="2400" dirty="0">
                <a:solidFill>
                  <a:schemeClr val="bg2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 : 	</a:t>
            </a:r>
          </a:p>
          <a:p>
            <a:pPr defTabSz="457154" fontAlgn="auto">
              <a:spcBef>
                <a:spcPts val="0"/>
              </a:spcBef>
              <a:spcAft>
                <a:spcPts val="0"/>
              </a:spcAft>
              <a:tabLst>
                <a:tab pos="723828" algn="l"/>
                <a:tab pos="1447655" algn="l"/>
                <a:tab pos="2171483" algn="l"/>
                <a:tab pos="2895310" algn="l"/>
                <a:tab pos="3619138" algn="l"/>
                <a:tab pos="4342966" algn="l"/>
                <a:tab pos="5066792" algn="l"/>
                <a:tab pos="5790621" algn="l"/>
                <a:tab pos="6514448" algn="l"/>
                <a:tab pos="7238276" algn="l"/>
                <a:tab pos="7962104" algn="l"/>
              </a:tabLst>
            </a:pPr>
            <a:endParaRPr lang="es-EC" sz="1000" dirty="0">
              <a:solidFill>
                <a:schemeClr val="bg2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defTabSz="457154" fontAlgn="auto">
              <a:spcBef>
                <a:spcPts val="0"/>
              </a:spcBef>
              <a:spcAft>
                <a:spcPts val="0"/>
              </a:spcAft>
              <a:tabLst>
                <a:tab pos="723828" algn="l"/>
                <a:tab pos="1447655" algn="l"/>
                <a:tab pos="2171483" algn="l"/>
                <a:tab pos="2895310" algn="l"/>
                <a:tab pos="3619138" algn="l"/>
                <a:tab pos="4342966" algn="l"/>
                <a:tab pos="5066792" algn="l"/>
                <a:tab pos="5790621" algn="l"/>
                <a:tab pos="6514448" algn="l"/>
                <a:tab pos="7238276" algn="l"/>
                <a:tab pos="7962104" algn="l"/>
              </a:tabLst>
            </a:pPr>
            <a:r>
              <a:rPr lang="es-EC" sz="2400" dirty="0">
                <a:solidFill>
                  <a:schemeClr val="bg2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2. Indica tu nivel de importancia:</a:t>
            </a:r>
          </a:p>
          <a:p>
            <a:pPr defTabSz="457154" fontAlgn="auto">
              <a:spcBef>
                <a:spcPts val="0"/>
              </a:spcBef>
              <a:spcAft>
                <a:spcPts val="0"/>
              </a:spcAft>
              <a:tabLst>
                <a:tab pos="723828" algn="l"/>
                <a:tab pos="1447655" algn="l"/>
                <a:tab pos="2171483" algn="l"/>
                <a:tab pos="2895310" algn="l"/>
                <a:tab pos="3619138" algn="l"/>
                <a:tab pos="4342966" algn="l"/>
                <a:tab pos="5066792" algn="l"/>
                <a:tab pos="5790621" algn="l"/>
                <a:tab pos="6514448" algn="l"/>
                <a:tab pos="7238276" algn="l"/>
                <a:tab pos="7962104" algn="l"/>
              </a:tabLst>
            </a:pPr>
            <a:r>
              <a:rPr lang="es-EC" sz="2400" dirty="0">
                <a:solidFill>
                  <a:schemeClr val="bg2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A = 0,05</a:t>
            </a:r>
          </a:p>
          <a:p>
            <a:pPr defTabSz="457154" fontAlgn="auto">
              <a:spcBef>
                <a:spcPts val="0"/>
              </a:spcBef>
              <a:spcAft>
                <a:spcPts val="0"/>
              </a:spcAft>
              <a:tabLst>
                <a:tab pos="723828" algn="l"/>
                <a:tab pos="1447655" algn="l"/>
                <a:tab pos="2171483" algn="l"/>
                <a:tab pos="2895310" algn="l"/>
                <a:tab pos="3619138" algn="l"/>
                <a:tab pos="4342966" algn="l"/>
                <a:tab pos="5066792" algn="l"/>
                <a:tab pos="5790621" algn="l"/>
                <a:tab pos="6514448" algn="l"/>
                <a:tab pos="7238276" algn="l"/>
                <a:tab pos="7962104" algn="l"/>
              </a:tabLst>
            </a:pPr>
            <a:endParaRPr lang="es-EC" sz="1000" dirty="0">
              <a:solidFill>
                <a:schemeClr val="bg2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defTabSz="457154" fontAlgn="auto">
              <a:spcBef>
                <a:spcPts val="0"/>
              </a:spcBef>
              <a:spcAft>
                <a:spcPts val="0"/>
              </a:spcAft>
              <a:tabLst>
                <a:tab pos="723828" algn="l"/>
                <a:tab pos="1447655" algn="l"/>
                <a:tab pos="2171483" algn="l"/>
                <a:tab pos="2895310" algn="l"/>
                <a:tab pos="3619138" algn="l"/>
                <a:tab pos="4342966" algn="l"/>
                <a:tab pos="5066792" algn="l"/>
                <a:tab pos="5790621" algn="l"/>
                <a:tab pos="6514448" algn="l"/>
                <a:tab pos="7238276" algn="l"/>
                <a:tab pos="7962104" algn="l"/>
              </a:tabLst>
            </a:pPr>
            <a:r>
              <a:rPr lang="es-EC" sz="2400" dirty="0">
                <a:solidFill>
                  <a:schemeClr val="bg2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3. ¿Cuáles son las evidencias?</a:t>
            </a:r>
          </a:p>
          <a:p>
            <a:pPr defTabSz="457154" fontAlgn="auto">
              <a:spcBef>
                <a:spcPts val="0"/>
              </a:spcBef>
              <a:spcAft>
                <a:spcPts val="0"/>
              </a:spcAft>
              <a:tabLst>
                <a:tab pos="723828" algn="l"/>
                <a:tab pos="1447655" algn="l"/>
                <a:tab pos="2171483" algn="l"/>
                <a:tab pos="2895310" algn="l"/>
                <a:tab pos="3619138" algn="l"/>
                <a:tab pos="4342966" algn="l"/>
                <a:tab pos="5066792" algn="l"/>
                <a:tab pos="5790621" algn="l"/>
                <a:tab pos="6514448" algn="l"/>
                <a:tab pos="7238276" algn="l"/>
                <a:tab pos="7962104" algn="l"/>
              </a:tabLst>
            </a:pPr>
            <a:r>
              <a:rPr lang="es-EC" sz="2400" dirty="0">
                <a:solidFill>
                  <a:schemeClr val="bg2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	</a:t>
            </a:r>
          </a:p>
          <a:p>
            <a:pPr defTabSz="457154" fontAlgn="auto">
              <a:spcBef>
                <a:spcPts val="0"/>
              </a:spcBef>
              <a:spcAft>
                <a:spcPts val="0"/>
              </a:spcAft>
              <a:tabLst>
                <a:tab pos="723828" algn="l"/>
                <a:tab pos="1447655" algn="l"/>
                <a:tab pos="2171483" algn="l"/>
                <a:tab pos="2895310" algn="l"/>
                <a:tab pos="3619138" algn="l"/>
                <a:tab pos="4342966" algn="l"/>
                <a:tab pos="5066792" algn="l"/>
                <a:tab pos="5790621" algn="l"/>
                <a:tab pos="6514448" algn="l"/>
                <a:tab pos="7238276" algn="l"/>
                <a:tab pos="7962104" algn="l"/>
              </a:tabLst>
            </a:pPr>
            <a:endParaRPr lang="es-EC" sz="1000" dirty="0">
              <a:solidFill>
                <a:schemeClr val="bg2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defTabSz="457154" fontAlgn="auto">
              <a:spcBef>
                <a:spcPts val="0"/>
              </a:spcBef>
              <a:spcAft>
                <a:spcPts val="0"/>
              </a:spcAft>
              <a:tabLst>
                <a:tab pos="723828" algn="l"/>
                <a:tab pos="1447655" algn="l"/>
                <a:tab pos="2171483" algn="l"/>
                <a:tab pos="2895310" algn="l"/>
                <a:tab pos="3619138" algn="l"/>
                <a:tab pos="4342966" algn="l"/>
                <a:tab pos="5066792" algn="l"/>
                <a:tab pos="5790621" algn="l"/>
                <a:tab pos="6514448" algn="l"/>
                <a:tab pos="7238276" algn="l"/>
                <a:tab pos="7962104" algn="l"/>
              </a:tabLst>
            </a:pPr>
            <a:r>
              <a:rPr lang="es-EC" sz="2400" dirty="0">
                <a:solidFill>
                  <a:schemeClr val="bg2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4. Calcular la probabilidad de ver evidencia al menos tan extrema como E,</a:t>
            </a:r>
            <a:r>
              <a:rPr lang="es-EC" sz="2400" i="1" dirty="0">
                <a:solidFill>
                  <a:schemeClr val="bg2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 si </a:t>
            </a:r>
            <a:r>
              <a:rPr lang="es-EC" sz="2400" dirty="0">
                <a:solidFill>
                  <a:schemeClr val="bg2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H</a:t>
            </a:r>
            <a:r>
              <a:rPr lang="es-EC" sz="2400" baseline="-33000" dirty="0">
                <a:solidFill>
                  <a:schemeClr val="bg2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0</a:t>
            </a:r>
            <a:r>
              <a:rPr lang="es-EC" sz="2400" i="1" dirty="0">
                <a:solidFill>
                  <a:schemeClr val="bg2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 es verdadera</a:t>
            </a:r>
            <a:r>
              <a:rPr lang="es-EC" sz="2400" dirty="0">
                <a:solidFill>
                  <a:schemeClr val="bg2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. (El "valor p")</a:t>
            </a:r>
          </a:p>
          <a:p>
            <a:pPr defTabSz="457154" fontAlgn="auto">
              <a:spcBef>
                <a:spcPts val="0"/>
              </a:spcBef>
              <a:spcAft>
                <a:spcPts val="0"/>
              </a:spcAft>
              <a:tabLst>
                <a:tab pos="723828" algn="l"/>
                <a:tab pos="1447655" algn="l"/>
                <a:tab pos="2171483" algn="l"/>
                <a:tab pos="2895310" algn="l"/>
                <a:tab pos="3619138" algn="l"/>
                <a:tab pos="4342966" algn="l"/>
                <a:tab pos="5066792" algn="l"/>
                <a:tab pos="5790621" algn="l"/>
                <a:tab pos="6514448" algn="l"/>
                <a:tab pos="7238276" algn="l"/>
                <a:tab pos="7962104" algn="l"/>
              </a:tabLst>
            </a:pPr>
            <a:endParaRPr lang="es-EC" sz="1000" dirty="0">
              <a:solidFill>
                <a:schemeClr val="bg2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defTabSz="457154" fontAlgn="auto">
              <a:spcBef>
                <a:spcPts val="0"/>
              </a:spcBef>
              <a:spcAft>
                <a:spcPts val="0"/>
              </a:spcAft>
              <a:tabLst>
                <a:tab pos="723828" algn="l"/>
                <a:tab pos="1447655" algn="l"/>
                <a:tab pos="2171483" algn="l"/>
                <a:tab pos="2895310" algn="l"/>
                <a:tab pos="3619138" algn="l"/>
                <a:tab pos="4342966" algn="l"/>
                <a:tab pos="5066792" algn="l"/>
                <a:tab pos="5790621" algn="l"/>
                <a:tab pos="6514448" algn="l"/>
                <a:tab pos="7238276" algn="l"/>
                <a:tab pos="7962104" algn="l"/>
              </a:tabLst>
            </a:pPr>
            <a:r>
              <a:rPr lang="es-EC" sz="2400" dirty="0">
                <a:solidFill>
                  <a:schemeClr val="bg2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5. Si el valor p es menor que la significancia, rechazar H</a:t>
            </a:r>
            <a:r>
              <a:rPr lang="es-EC" sz="2400" baseline="-33000" dirty="0">
                <a:solidFill>
                  <a:schemeClr val="bg2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0 </a:t>
            </a:r>
            <a:r>
              <a:rPr lang="es-EC" sz="2400" dirty="0">
                <a:solidFill>
                  <a:schemeClr val="bg2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y aceptar H</a:t>
            </a:r>
            <a:r>
              <a:rPr lang="es-EC" sz="2400" baseline="-33000" dirty="0">
                <a:solidFill>
                  <a:schemeClr val="bg2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1</a:t>
            </a:r>
            <a:r>
              <a:rPr lang="es-EC" sz="2400" dirty="0">
                <a:solidFill>
                  <a:schemeClr val="bg2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. De lo contrario, no hay suficiente evidencia para rechazar H</a:t>
            </a:r>
            <a:r>
              <a:rPr lang="es-EC" sz="2400" baseline="-33000" dirty="0">
                <a:solidFill>
                  <a:schemeClr val="bg2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0</a:t>
            </a:r>
            <a:r>
              <a:rPr lang="es-EC" sz="2400" dirty="0">
                <a:solidFill>
                  <a:schemeClr val="bg2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.</a:t>
            </a:r>
          </a:p>
          <a:p>
            <a:pPr defTabSz="457154" fontAlgn="auto">
              <a:spcBef>
                <a:spcPts val="0"/>
              </a:spcBef>
              <a:spcAft>
                <a:spcPts val="0"/>
              </a:spcAft>
              <a:tabLst>
                <a:tab pos="723828" algn="l"/>
                <a:tab pos="1447655" algn="l"/>
                <a:tab pos="2171483" algn="l"/>
                <a:tab pos="2895310" algn="l"/>
                <a:tab pos="3619138" algn="l"/>
                <a:tab pos="4342966" algn="l"/>
                <a:tab pos="5066792" algn="l"/>
                <a:tab pos="5790621" algn="l"/>
                <a:tab pos="6514448" algn="l"/>
                <a:tab pos="7238276" algn="l"/>
                <a:tab pos="7962104" algn="l"/>
              </a:tabLst>
            </a:pPr>
            <a:r>
              <a:rPr lang="es-EC" sz="2400" dirty="0">
                <a:solidFill>
                  <a:schemeClr val="bg2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	</a:t>
            </a:r>
          </a:p>
          <a:p>
            <a:pPr defTabSz="457154" fontAlgn="auto">
              <a:spcBef>
                <a:spcPts val="0"/>
              </a:spcBef>
              <a:spcAft>
                <a:spcPts val="0"/>
              </a:spcAft>
              <a:tabLst>
                <a:tab pos="723828" algn="l"/>
                <a:tab pos="1447655" algn="l"/>
                <a:tab pos="2171483" algn="l"/>
                <a:tab pos="2895310" algn="l"/>
                <a:tab pos="3619138" algn="l"/>
                <a:tab pos="4342966" algn="l"/>
                <a:tab pos="5066792" algn="l"/>
                <a:tab pos="5790621" algn="l"/>
                <a:tab pos="6514448" algn="l"/>
                <a:tab pos="7238276" algn="l"/>
                <a:tab pos="7962104" algn="l"/>
              </a:tabLst>
            </a:pPr>
            <a:endParaRPr lang="es-EC" sz="2400" dirty="0">
              <a:solidFill>
                <a:schemeClr val="bg2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0242" name="Text Box 2"/>
          <p:cNvSpPr txBox="1">
            <a:spLocks noChangeArrowheads="1"/>
          </p:cNvSpPr>
          <p:nvPr/>
        </p:nvSpPr>
        <p:spPr bwMode="auto">
          <a:xfrm>
            <a:off x="1523802" y="261875"/>
            <a:ext cx="9142809" cy="11130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p14="http://schemas.microsoft.com/office/powerpoint/2010/main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p14="http://schemas.microsoft.com/office/powerpoint/2010/main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28" tIns="72813" rIns="81628" bIns="40815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9pPr>
          </a:lstStyle>
          <a:p>
            <a:pPr algn="ctr" defTabSz="457154" fontAlgn="auto">
              <a:spcBef>
                <a:spcPts val="0"/>
              </a:spcBef>
              <a:spcAft>
                <a:spcPts val="0"/>
              </a:spcAft>
              <a:tabLst>
                <a:tab pos="723828" algn="l"/>
                <a:tab pos="1447655" algn="l"/>
                <a:tab pos="2171483" algn="l"/>
                <a:tab pos="2895310" algn="l"/>
                <a:tab pos="3619138" algn="l"/>
              </a:tabLst>
            </a:pPr>
            <a:r>
              <a:rPr lang="es-EC" sz="3600" dirty="0">
                <a:solidFill>
                  <a:schemeClr val="bg2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Pruebas de KS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B103C9-5B86-08D6-0A9C-45BD39E31F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C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028800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ext Box 1"/>
          <p:cNvSpPr txBox="1">
            <a:spLocks noChangeArrowheads="1"/>
          </p:cNvSpPr>
          <p:nvPr/>
        </p:nvSpPr>
        <p:spPr bwMode="auto">
          <a:xfrm>
            <a:off x="1913716" y="1227069"/>
            <a:ext cx="8470544" cy="57514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p14="http://schemas.microsoft.com/office/powerpoint/2010/main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p14="http://schemas.microsoft.com/office/powerpoint/2010/main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28" tIns="55214" rIns="81628" bIns="40815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9pPr>
          </a:lstStyle>
          <a:p>
            <a:pPr defTabSz="457154" fontAlgn="auto">
              <a:spcBef>
                <a:spcPts val="0"/>
              </a:spcBef>
              <a:spcAft>
                <a:spcPts val="0"/>
              </a:spcAft>
              <a:tabLst>
                <a:tab pos="723828" algn="l"/>
                <a:tab pos="1447655" algn="l"/>
                <a:tab pos="2171483" algn="l"/>
                <a:tab pos="2895310" algn="l"/>
                <a:tab pos="3619138" algn="l"/>
                <a:tab pos="4342966" algn="l"/>
                <a:tab pos="5066792" algn="l"/>
                <a:tab pos="5790621" algn="l"/>
                <a:tab pos="6514448" algn="l"/>
                <a:tab pos="7238276" algn="l"/>
                <a:tab pos="7962104" algn="l"/>
              </a:tabLst>
            </a:pPr>
            <a:r>
              <a:rPr lang="es-EC" sz="2400" dirty="0">
                <a:solidFill>
                  <a:schemeClr val="bg2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1. Exponga tus hipótesis:</a:t>
            </a:r>
          </a:p>
          <a:p>
            <a:pPr defTabSz="457154" fontAlgn="auto">
              <a:spcBef>
                <a:spcPts val="0"/>
              </a:spcBef>
              <a:spcAft>
                <a:spcPts val="0"/>
              </a:spcAft>
              <a:tabLst>
                <a:tab pos="723828" algn="l"/>
                <a:tab pos="1447655" algn="l"/>
                <a:tab pos="2171483" algn="l"/>
                <a:tab pos="2895310" algn="l"/>
                <a:tab pos="3619138" algn="l"/>
                <a:tab pos="4342966" algn="l"/>
                <a:tab pos="5066792" algn="l"/>
                <a:tab pos="5790621" algn="l"/>
                <a:tab pos="6514448" algn="l"/>
                <a:tab pos="7238276" algn="l"/>
                <a:tab pos="7962104" algn="l"/>
              </a:tabLst>
            </a:pPr>
            <a:r>
              <a:rPr lang="es-EC" sz="2400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 H 0: Los datos se extraen de la misma distribución.</a:t>
            </a:r>
          </a:p>
          <a:p>
            <a:pPr defTabSz="457154" fontAlgn="auto">
              <a:spcBef>
                <a:spcPts val="0"/>
              </a:spcBef>
              <a:spcAft>
                <a:spcPts val="0"/>
              </a:spcAft>
              <a:tabLst>
                <a:tab pos="723828" algn="l"/>
                <a:tab pos="1447655" algn="l"/>
                <a:tab pos="2171483" algn="l"/>
                <a:tab pos="2895310" algn="l"/>
                <a:tab pos="3619138" algn="l"/>
                <a:tab pos="4342966" algn="l"/>
                <a:tab pos="5066792" algn="l"/>
                <a:tab pos="5790621" algn="l"/>
                <a:tab pos="6514448" algn="l"/>
                <a:tab pos="7238276" algn="l"/>
                <a:tab pos="7962104" algn="l"/>
              </a:tabLst>
            </a:pPr>
            <a:r>
              <a:rPr lang="es-EC" sz="2400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 H</a:t>
            </a:r>
            <a:r>
              <a:rPr lang="es-EC" sz="2400" baseline="-33000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1</a:t>
            </a:r>
            <a:r>
              <a:rPr lang="es-EC" sz="2400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 : Los datos no se extraen de la misma distribución.</a:t>
            </a:r>
          </a:p>
          <a:p>
            <a:pPr defTabSz="457154" fontAlgn="auto">
              <a:spcBef>
                <a:spcPts val="0"/>
              </a:spcBef>
              <a:spcAft>
                <a:spcPts val="0"/>
              </a:spcAft>
              <a:tabLst>
                <a:tab pos="723828" algn="l"/>
                <a:tab pos="1447655" algn="l"/>
                <a:tab pos="2171483" algn="l"/>
                <a:tab pos="2895310" algn="l"/>
                <a:tab pos="3619138" algn="l"/>
                <a:tab pos="4342966" algn="l"/>
                <a:tab pos="5066792" algn="l"/>
                <a:tab pos="5790621" algn="l"/>
                <a:tab pos="6514448" algn="l"/>
                <a:tab pos="7238276" algn="l"/>
                <a:tab pos="7962104" algn="l"/>
              </a:tabLst>
            </a:pPr>
            <a:endParaRPr lang="es-EC" sz="1000" dirty="0">
              <a:solidFill>
                <a:schemeClr val="bg2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defTabSz="457154" fontAlgn="auto">
              <a:spcBef>
                <a:spcPts val="0"/>
              </a:spcBef>
              <a:spcAft>
                <a:spcPts val="0"/>
              </a:spcAft>
              <a:tabLst>
                <a:tab pos="723828" algn="l"/>
                <a:tab pos="1447655" algn="l"/>
                <a:tab pos="2171483" algn="l"/>
                <a:tab pos="2895310" algn="l"/>
                <a:tab pos="3619138" algn="l"/>
                <a:tab pos="4342966" algn="l"/>
                <a:tab pos="5066792" algn="l"/>
                <a:tab pos="5790621" algn="l"/>
                <a:tab pos="6514448" algn="l"/>
                <a:tab pos="7238276" algn="l"/>
                <a:tab pos="7962104" algn="l"/>
              </a:tabLst>
            </a:pPr>
            <a:r>
              <a:rPr lang="es-EC" sz="2400" dirty="0">
                <a:solidFill>
                  <a:schemeClr val="bg2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2. Indica tu nivel de importancia:</a:t>
            </a:r>
          </a:p>
          <a:p>
            <a:pPr defTabSz="457154" fontAlgn="auto">
              <a:spcBef>
                <a:spcPts val="0"/>
              </a:spcBef>
              <a:spcAft>
                <a:spcPts val="0"/>
              </a:spcAft>
              <a:tabLst>
                <a:tab pos="723828" algn="l"/>
                <a:tab pos="1447655" algn="l"/>
                <a:tab pos="2171483" algn="l"/>
                <a:tab pos="2895310" algn="l"/>
                <a:tab pos="3619138" algn="l"/>
                <a:tab pos="4342966" algn="l"/>
                <a:tab pos="5066792" algn="l"/>
                <a:tab pos="5790621" algn="l"/>
                <a:tab pos="6514448" algn="l"/>
                <a:tab pos="7238276" algn="l"/>
                <a:tab pos="7962104" algn="l"/>
              </a:tabLst>
            </a:pPr>
            <a:r>
              <a:rPr lang="es-EC" sz="2400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A = 0,05</a:t>
            </a:r>
          </a:p>
          <a:p>
            <a:pPr defTabSz="457154" fontAlgn="auto">
              <a:spcBef>
                <a:spcPts val="0"/>
              </a:spcBef>
              <a:spcAft>
                <a:spcPts val="0"/>
              </a:spcAft>
              <a:tabLst>
                <a:tab pos="723828" algn="l"/>
                <a:tab pos="1447655" algn="l"/>
                <a:tab pos="2171483" algn="l"/>
                <a:tab pos="2895310" algn="l"/>
                <a:tab pos="3619138" algn="l"/>
                <a:tab pos="4342966" algn="l"/>
                <a:tab pos="5066792" algn="l"/>
                <a:tab pos="5790621" algn="l"/>
                <a:tab pos="6514448" algn="l"/>
                <a:tab pos="7238276" algn="l"/>
                <a:tab pos="7962104" algn="l"/>
              </a:tabLst>
            </a:pPr>
            <a:endParaRPr lang="es-EC" sz="1000" dirty="0">
              <a:solidFill>
                <a:schemeClr val="bg2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defTabSz="457154" fontAlgn="auto">
              <a:spcBef>
                <a:spcPts val="0"/>
              </a:spcBef>
              <a:spcAft>
                <a:spcPts val="0"/>
              </a:spcAft>
              <a:tabLst>
                <a:tab pos="723828" algn="l"/>
                <a:tab pos="1447655" algn="l"/>
                <a:tab pos="2171483" algn="l"/>
                <a:tab pos="2895310" algn="l"/>
                <a:tab pos="3619138" algn="l"/>
                <a:tab pos="4342966" algn="l"/>
                <a:tab pos="5066792" algn="l"/>
                <a:tab pos="5790621" algn="l"/>
                <a:tab pos="6514448" algn="l"/>
                <a:tab pos="7238276" algn="l"/>
                <a:tab pos="7962104" algn="l"/>
              </a:tabLst>
            </a:pPr>
            <a:r>
              <a:rPr lang="es-EC" sz="2400" dirty="0">
                <a:solidFill>
                  <a:schemeClr val="bg2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3. ¿Cuáles son las evidencias?</a:t>
            </a:r>
          </a:p>
          <a:p>
            <a:pPr defTabSz="457154" fontAlgn="auto">
              <a:spcBef>
                <a:spcPts val="0"/>
              </a:spcBef>
              <a:spcAft>
                <a:spcPts val="0"/>
              </a:spcAft>
              <a:tabLst>
                <a:tab pos="723828" algn="l"/>
                <a:tab pos="1447655" algn="l"/>
                <a:tab pos="2171483" algn="l"/>
                <a:tab pos="2895310" algn="l"/>
                <a:tab pos="3619138" algn="l"/>
                <a:tab pos="4342966" algn="l"/>
                <a:tab pos="5066792" algn="l"/>
                <a:tab pos="5790621" algn="l"/>
                <a:tab pos="6514448" algn="l"/>
                <a:tab pos="7238276" algn="l"/>
                <a:tab pos="7962104" algn="l"/>
              </a:tabLst>
            </a:pPr>
            <a:r>
              <a:rPr lang="es-EC" sz="2400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Necesito una ESTADÍSTICA DE PRUEBA; Un número que podemos probar.</a:t>
            </a:r>
          </a:p>
          <a:p>
            <a:pPr defTabSz="457154" fontAlgn="auto">
              <a:spcBef>
                <a:spcPts val="0"/>
              </a:spcBef>
              <a:spcAft>
                <a:spcPts val="0"/>
              </a:spcAft>
              <a:tabLst>
                <a:tab pos="723828" algn="l"/>
                <a:tab pos="1447655" algn="l"/>
                <a:tab pos="2171483" algn="l"/>
                <a:tab pos="2895310" algn="l"/>
                <a:tab pos="3619138" algn="l"/>
                <a:tab pos="4342966" algn="l"/>
                <a:tab pos="5066792" algn="l"/>
                <a:tab pos="5790621" algn="l"/>
                <a:tab pos="6514448" algn="l"/>
                <a:tab pos="7238276" algn="l"/>
                <a:tab pos="7962104" algn="l"/>
              </a:tabLst>
            </a:pPr>
            <a:endParaRPr lang="es-EC" sz="1000" dirty="0">
              <a:solidFill>
                <a:schemeClr val="bg2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defTabSz="457154" fontAlgn="auto">
              <a:spcBef>
                <a:spcPts val="0"/>
              </a:spcBef>
              <a:spcAft>
                <a:spcPts val="0"/>
              </a:spcAft>
              <a:tabLst>
                <a:tab pos="723828" algn="l"/>
                <a:tab pos="1447655" algn="l"/>
                <a:tab pos="2171483" algn="l"/>
                <a:tab pos="2895310" algn="l"/>
                <a:tab pos="3619138" algn="l"/>
                <a:tab pos="4342966" algn="l"/>
                <a:tab pos="5066792" algn="l"/>
                <a:tab pos="5790621" algn="l"/>
                <a:tab pos="6514448" algn="l"/>
                <a:tab pos="7238276" algn="l"/>
                <a:tab pos="7962104" algn="l"/>
              </a:tabLst>
            </a:pPr>
            <a:r>
              <a:rPr lang="es-EC" sz="2400" dirty="0">
                <a:solidFill>
                  <a:schemeClr val="bg2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4. Calcular la probabilidad de ver evidencia al menos tan </a:t>
            </a:r>
            <a:r>
              <a:rPr lang="es-EC" sz="2400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extrema como E,</a:t>
            </a:r>
            <a:r>
              <a:rPr lang="es-EC" sz="2400" i="1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 si </a:t>
            </a:r>
            <a:r>
              <a:rPr lang="es-EC" sz="2400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H</a:t>
            </a:r>
            <a:r>
              <a:rPr lang="es-EC" sz="2400" baseline="-33000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0</a:t>
            </a:r>
            <a:r>
              <a:rPr lang="es-EC" sz="2400" i="1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 es verdadera</a:t>
            </a:r>
            <a:r>
              <a:rPr lang="es-EC" sz="2400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. (El "valor p")</a:t>
            </a:r>
          </a:p>
          <a:p>
            <a:pPr defTabSz="457154" fontAlgn="auto">
              <a:spcBef>
                <a:spcPts val="0"/>
              </a:spcBef>
              <a:spcAft>
                <a:spcPts val="0"/>
              </a:spcAft>
              <a:tabLst>
                <a:tab pos="723828" algn="l"/>
                <a:tab pos="1447655" algn="l"/>
                <a:tab pos="2171483" algn="l"/>
                <a:tab pos="2895310" algn="l"/>
                <a:tab pos="3619138" algn="l"/>
                <a:tab pos="4342966" algn="l"/>
                <a:tab pos="5066792" algn="l"/>
                <a:tab pos="5790621" algn="l"/>
                <a:tab pos="6514448" algn="l"/>
                <a:tab pos="7238276" algn="l"/>
                <a:tab pos="7962104" algn="l"/>
              </a:tabLst>
            </a:pPr>
            <a:endParaRPr lang="es-EC" sz="1000" dirty="0">
              <a:solidFill>
                <a:schemeClr val="bg2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defTabSz="457154" fontAlgn="auto">
              <a:spcBef>
                <a:spcPts val="0"/>
              </a:spcBef>
              <a:spcAft>
                <a:spcPts val="0"/>
              </a:spcAft>
              <a:tabLst>
                <a:tab pos="723828" algn="l"/>
                <a:tab pos="1447655" algn="l"/>
                <a:tab pos="2171483" algn="l"/>
                <a:tab pos="2895310" algn="l"/>
                <a:tab pos="3619138" algn="l"/>
                <a:tab pos="4342966" algn="l"/>
                <a:tab pos="5066792" algn="l"/>
                <a:tab pos="5790621" algn="l"/>
                <a:tab pos="6514448" algn="l"/>
                <a:tab pos="7238276" algn="l"/>
                <a:tab pos="7962104" algn="l"/>
              </a:tabLst>
            </a:pPr>
            <a:r>
              <a:rPr lang="es-EC" sz="2400" dirty="0">
                <a:solidFill>
                  <a:schemeClr val="bg2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5. Si el valor p es menor que la significancia, rechazar H</a:t>
            </a:r>
            <a:r>
              <a:rPr lang="es-EC" sz="2400" baseline="-33000" dirty="0">
                <a:solidFill>
                  <a:schemeClr val="bg2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0 </a:t>
            </a:r>
            <a:r>
              <a:rPr lang="es-EC" sz="2400" dirty="0">
                <a:solidFill>
                  <a:schemeClr val="bg2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y aceptar H</a:t>
            </a:r>
            <a:r>
              <a:rPr lang="es-EC" sz="2400" baseline="-33000" dirty="0">
                <a:solidFill>
                  <a:schemeClr val="bg2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1</a:t>
            </a:r>
            <a:r>
              <a:rPr lang="es-EC" sz="2400" dirty="0">
                <a:solidFill>
                  <a:schemeClr val="bg2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. De lo contrario, no hay suficiente evidencia para rechazar H</a:t>
            </a:r>
            <a:r>
              <a:rPr lang="es-EC" sz="2400" baseline="-33000" dirty="0">
                <a:solidFill>
                  <a:schemeClr val="bg2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0</a:t>
            </a:r>
            <a:r>
              <a:rPr lang="es-EC" sz="2400" dirty="0">
                <a:solidFill>
                  <a:schemeClr val="bg2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.</a:t>
            </a:r>
          </a:p>
        </p:txBody>
      </p:sp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1523802" y="261875"/>
            <a:ext cx="9142809" cy="11130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p14="http://schemas.microsoft.com/office/powerpoint/2010/main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p14="http://schemas.microsoft.com/office/powerpoint/2010/main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28" tIns="72813" rIns="81628" bIns="40815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9pPr>
          </a:lstStyle>
          <a:p>
            <a:pPr algn="ctr" defTabSz="457154" fontAlgn="auto">
              <a:spcBef>
                <a:spcPts val="0"/>
              </a:spcBef>
              <a:spcAft>
                <a:spcPts val="0"/>
              </a:spcAft>
              <a:tabLst>
                <a:tab pos="723828" algn="l"/>
                <a:tab pos="1447655" algn="l"/>
                <a:tab pos="2171483" algn="l"/>
                <a:tab pos="2895310" algn="l"/>
                <a:tab pos="3619138" algn="l"/>
              </a:tabLst>
            </a:pPr>
            <a:r>
              <a:rPr lang="es-EC" sz="3600" dirty="0">
                <a:solidFill>
                  <a:schemeClr val="bg2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Pruebas de KS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6EAF72-4A00-5B27-AD5A-D9A2E981C6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C"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574590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949004" y="2085263"/>
            <a:ext cx="5808374" cy="4544514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190500"/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154" fontAlgn="auto">
              <a:spcBef>
                <a:spcPts val="0"/>
              </a:spcBef>
              <a:spcAft>
                <a:spcPts val="0"/>
              </a:spcAft>
            </a:pPr>
            <a:endParaRPr lang="es-EC" sz="1800" dirty="0">
              <a:solidFill>
                <a:schemeClr val="bg2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10241" name="Text Box 1"/>
          <p:cNvSpPr txBox="1">
            <a:spLocks noChangeArrowheads="1"/>
          </p:cNvSpPr>
          <p:nvPr/>
        </p:nvSpPr>
        <p:spPr bwMode="auto">
          <a:xfrm>
            <a:off x="1913716" y="896483"/>
            <a:ext cx="8470544" cy="57514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p14="http://schemas.microsoft.com/office/powerpoint/2010/main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p14="http://schemas.microsoft.com/office/powerpoint/2010/main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28" tIns="55214" rIns="81628" bIns="40815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9pPr>
          </a:lstStyle>
          <a:p>
            <a:pPr defTabSz="457154" fontAlgn="auto">
              <a:spcBef>
                <a:spcPts val="0"/>
              </a:spcBef>
              <a:spcAft>
                <a:spcPts val="0"/>
              </a:spcAft>
              <a:tabLst>
                <a:tab pos="723828" algn="l"/>
                <a:tab pos="1447655" algn="l"/>
                <a:tab pos="2171483" algn="l"/>
                <a:tab pos="2895310" algn="l"/>
                <a:tab pos="3619138" algn="l"/>
                <a:tab pos="4342966" algn="l"/>
                <a:tab pos="5066792" algn="l"/>
                <a:tab pos="5790621" algn="l"/>
                <a:tab pos="6514448" algn="l"/>
                <a:tab pos="7238276" algn="l"/>
                <a:tab pos="7962104" algn="l"/>
              </a:tabLst>
            </a:pPr>
            <a:r>
              <a:rPr lang="es-EC" sz="2400" dirty="0">
                <a:solidFill>
                  <a:schemeClr val="bg2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3. ¿Cuáles son las evidencias?</a:t>
            </a:r>
          </a:p>
          <a:p>
            <a:pPr defTabSz="457154" fontAlgn="auto">
              <a:spcBef>
                <a:spcPts val="0"/>
              </a:spcBef>
              <a:spcAft>
                <a:spcPts val="0"/>
              </a:spcAft>
              <a:tabLst>
                <a:tab pos="723828" algn="l"/>
                <a:tab pos="1447655" algn="l"/>
                <a:tab pos="2171483" algn="l"/>
                <a:tab pos="2895310" algn="l"/>
                <a:tab pos="3619138" algn="l"/>
                <a:tab pos="4342966" algn="l"/>
                <a:tab pos="5066792" algn="l"/>
                <a:tab pos="5790621" algn="l"/>
                <a:tab pos="6514448" algn="l"/>
                <a:tab pos="7238276" algn="l"/>
                <a:tab pos="7962104" algn="l"/>
              </a:tabLst>
            </a:pPr>
            <a:r>
              <a:rPr lang="es-EC" sz="2400" dirty="0">
                <a:solidFill>
                  <a:schemeClr val="bg2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Necesito una ESTADÍSTICA DE PRUEBA; Un número que podemos probar.</a:t>
            </a:r>
          </a:p>
          <a:p>
            <a:pPr defTabSz="457154" fontAlgn="auto">
              <a:spcBef>
                <a:spcPts val="0"/>
              </a:spcBef>
              <a:spcAft>
                <a:spcPts val="0"/>
              </a:spcAft>
              <a:tabLst>
                <a:tab pos="723828" algn="l"/>
                <a:tab pos="1447655" algn="l"/>
                <a:tab pos="2171483" algn="l"/>
                <a:tab pos="2895310" algn="l"/>
                <a:tab pos="3619138" algn="l"/>
                <a:tab pos="4342966" algn="l"/>
                <a:tab pos="5066792" algn="l"/>
                <a:tab pos="5790621" algn="l"/>
                <a:tab pos="6514448" algn="l"/>
                <a:tab pos="7238276" algn="l"/>
                <a:tab pos="7962104" algn="l"/>
              </a:tabLst>
            </a:pPr>
            <a:endParaRPr lang="es-EC" sz="2400" dirty="0">
              <a:solidFill>
                <a:schemeClr val="bg2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1523802" y="261875"/>
            <a:ext cx="9142809" cy="11130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p14="http://schemas.microsoft.com/office/powerpoint/2010/main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p14="http://schemas.microsoft.com/office/powerpoint/2010/main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28" tIns="72813" rIns="81628" bIns="40815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9pPr>
          </a:lstStyle>
          <a:p>
            <a:pPr algn="ctr" defTabSz="457154" fontAlgn="auto">
              <a:spcBef>
                <a:spcPts val="0"/>
              </a:spcBef>
              <a:spcAft>
                <a:spcPts val="0"/>
              </a:spcAft>
              <a:tabLst>
                <a:tab pos="723828" algn="l"/>
                <a:tab pos="1447655" algn="l"/>
                <a:tab pos="2171483" algn="l"/>
                <a:tab pos="2895310" algn="l"/>
                <a:tab pos="3619138" algn="l"/>
              </a:tabLst>
            </a:pPr>
            <a:r>
              <a:rPr lang="es-EC" sz="3600" dirty="0">
                <a:solidFill>
                  <a:schemeClr val="bg2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Pruebas de KS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2776" y="2474613"/>
            <a:ext cx="4775373" cy="392659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140589" y="3402903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154" fontAlgn="auto">
              <a:spcBef>
                <a:spcPts val="0"/>
              </a:spcBef>
              <a:spcAft>
                <a:spcPts val="0"/>
              </a:spcAft>
            </a:pPr>
            <a:r>
              <a:rPr lang="es-EC" sz="1800" b="1" dirty="0">
                <a:solidFill>
                  <a:schemeClr val="bg2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KS </a:t>
            </a:r>
            <a:r>
              <a:rPr lang="es-EC" sz="1800" b="1" dirty="0" err="1">
                <a:solidFill>
                  <a:schemeClr val="bg2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Stat</a:t>
            </a:r>
            <a:endParaRPr lang="es-EC" sz="1800" b="1" dirty="0">
              <a:solidFill>
                <a:schemeClr val="bg2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B4BD548-55C6-5E2B-05F4-BDBF32A03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C"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25088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ext Box 1"/>
          <p:cNvSpPr txBox="1">
            <a:spLocks noChangeArrowheads="1"/>
          </p:cNvSpPr>
          <p:nvPr/>
        </p:nvSpPr>
        <p:spPr bwMode="auto">
          <a:xfrm>
            <a:off x="2330520" y="2058373"/>
            <a:ext cx="7502481" cy="1277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p14="http://schemas.microsoft.com/office/powerpoint/2010/main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p14="http://schemas.microsoft.com/office/powerpoint/2010/main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28" tIns="55214" rIns="81628" bIns="40815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9pPr>
          </a:lstStyle>
          <a:p>
            <a:pPr defTabSz="457154" fontAlgn="auto">
              <a:spcBef>
                <a:spcPts val="0"/>
              </a:spcBef>
              <a:spcAft>
                <a:spcPts val="0"/>
              </a:spcAft>
              <a:tabLst>
                <a:tab pos="723828" algn="l"/>
                <a:tab pos="1447655" algn="l"/>
                <a:tab pos="2171483" algn="l"/>
                <a:tab pos="2895310" algn="l"/>
                <a:tab pos="3619138" algn="l"/>
                <a:tab pos="4342966" algn="l"/>
                <a:tab pos="5066792" algn="l"/>
                <a:tab pos="5790621" algn="l"/>
                <a:tab pos="6514448" algn="l"/>
                <a:tab pos="7238276" algn="l"/>
                <a:tab pos="7962104" algn="l"/>
              </a:tabLst>
            </a:pPr>
            <a:r>
              <a:rPr lang="es-EC" sz="2400" b="1" dirty="0">
                <a:latin typeface="Open Sans" pitchFamily="2" charset="0"/>
                <a:ea typeface="Open Sans" pitchFamily="2" charset="0"/>
                <a:cs typeface="Open Sans" pitchFamily="2" charset="0"/>
              </a:rPr>
              <a:t>4. </a:t>
            </a:r>
            <a:r>
              <a:rPr lang="es-EC" sz="2400" dirty="0">
                <a:latin typeface="Open Sans" pitchFamily="2" charset="0"/>
                <a:ea typeface="Open Sans" pitchFamily="2" charset="0"/>
                <a:cs typeface="Open Sans" pitchFamily="2" charset="0"/>
              </a:rPr>
              <a:t>Calcular la probabilidad de ver evidencia al menos tan extrema como E,</a:t>
            </a:r>
            <a:r>
              <a:rPr lang="es-EC" sz="2400" i="1" dirty="0">
                <a:latin typeface="Open Sans" pitchFamily="2" charset="0"/>
                <a:ea typeface="Open Sans" pitchFamily="2" charset="0"/>
                <a:cs typeface="Open Sans" pitchFamily="2" charset="0"/>
              </a:rPr>
              <a:t> si </a:t>
            </a:r>
            <a:r>
              <a:rPr lang="es-EC" sz="2400" dirty="0">
                <a:latin typeface="Open Sans" pitchFamily="2" charset="0"/>
                <a:ea typeface="Open Sans" pitchFamily="2" charset="0"/>
                <a:cs typeface="Open Sans" pitchFamily="2" charset="0"/>
              </a:rPr>
              <a:t>H</a:t>
            </a:r>
            <a:r>
              <a:rPr lang="es-EC" sz="2400" baseline="-33000" dirty="0">
                <a:latin typeface="Open Sans" pitchFamily="2" charset="0"/>
                <a:ea typeface="Open Sans" pitchFamily="2" charset="0"/>
                <a:cs typeface="Open Sans" pitchFamily="2" charset="0"/>
              </a:rPr>
              <a:t>0</a:t>
            </a:r>
            <a:r>
              <a:rPr lang="es-EC" sz="2400" i="1" dirty="0">
                <a:latin typeface="Open Sans" pitchFamily="2" charset="0"/>
                <a:ea typeface="Open Sans" pitchFamily="2" charset="0"/>
                <a:cs typeface="Open Sans" pitchFamily="2" charset="0"/>
              </a:rPr>
              <a:t> es verdadera</a:t>
            </a:r>
            <a:r>
              <a:rPr lang="es-EC" sz="2400" dirty="0">
                <a:latin typeface="Open Sans" pitchFamily="2" charset="0"/>
                <a:ea typeface="Open Sans" pitchFamily="2" charset="0"/>
                <a:cs typeface="Open Sans" pitchFamily="2" charset="0"/>
              </a:rPr>
              <a:t>. (El "valor p")</a:t>
            </a:r>
            <a:endParaRPr lang="es-EC" sz="2400" dirty="0">
              <a:solidFill>
                <a:srgbClr val="0432FF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1523802" y="144465"/>
            <a:ext cx="9142809" cy="1492056"/>
          </a:xfrm>
          <a:prstGeom prst="rect">
            <a:avLst/>
          </a:prstGeom>
        </p:spPr>
        <p:txBody>
          <a:bodyPr vert="horz" lIns="91428" tIns="45714" rIns="91428" bIns="45714" rtlCol="0" anchor="ctr">
            <a:normAutofit fontScale="775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Helvetica"/>
                <a:ea typeface="+mj-ea"/>
                <a:cs typeface="+mj-cs"/>
              </a:defRPr>
            </a:lvl1pPr>
          </a:lstStyle>
          <a:p>
            <a:pPr defTabSz="457154" fontAlgn="auto">
              <a:spcAft>
                <a:spcPts val="0"/>
              </a:spcAft>
            </a:pPr>
            <a:r>
              <a:rPr lang="es-EC" sz="3200" dirty="0">
                <a:solidFill>
                  <a:prstClr val="black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Programa </a:t>
            </a:r>
            <a:br>
              <a:rPr lang="es-EC" sz="5399" b="0" dirty="0">
                <a:solidFill>
                  <a:prstClr val="black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</a:br>
            <a:r>
              <a:rPr lang="es-EC" sz="5399" b="0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de Salud Pública de la Prueba de Distribución KS</a:t>
            </a:r>
            <a:endParaRPr lang="es-EC" sz="3200" dirty="0">
              <a:solidFill>
                <a:schemeClr val="accent6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095206" y="6581046"/>
            <a:ext cx="4571405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defTabSz="457154" fontAlgn="auto">
              <a:spcBef>
                <a:spcPts val="0"/>
              </a:spcBef>
              <a:spcAft>
                <a:spcPts val="0"/>
              </a:spcAft>
            </a:pPr>
            <a:r>
              <a:rPr lang="es-EC" sz="1400" dirty="0">
                <a:solidFill>
                  <a:prstClr val="white">
                    <a:lumMod val="85000"/>
                  </a:prst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https://commons.wikimedia.org/wiki/User:IkamusumeFan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658254" y="3237254"/>
            <a:ext cx="8900794" cy="1784872"/>
          </a:xfrm>
          <a:prstGeom prst="rect">
            <a:avLst/>
          </a:prstGeom>
          <a:solidFill>
            <a:schemeClr val="bg1"/>
          </a:solidFill>
          <a:effectLst>
            <a:softEdge rad="63500"/>
          </a:effectLst>
        </p:spPr>
        <p:txBody>
          <a:bodyPr wrap="square" rtlCol="0" anchor="ctr">
            <a:spAutoFit/>
          </a:bodyPr>
          <a:lstStyle/>
          <a:p>
            <a:pPr defTabSz="457154" fontAlgn="auto">
              <a:spcBef>
                <a:spcPts val="0"/>
              </a:spcBef>
              <a:spcAft>
                <a:spcPts val="0"/>
              </a:spcAft>
            </a:pPr>
            <a:endParaRPr lang="es-EC" sz="2200" dirty="0">
              <a:solidFill>
                <a:prstClr val="white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defTabSz="457154" fontAlgn="auto">
              <a:spcBef>
                <a:spcPts val="0"/>
              </a:spcBef>
              <a:spcAft>
                <a:spcPts val="0"/>
              </a:spcAft>
            </a:pPr>
            <a:r>
              <a:rPr lang="es-EC" sz="2200" dirty="0">
                <a:solidFill>
                  <a:prstClr val="white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  Importar </a:t>
            </a:r>
            <a:r>
              <a:rPr lang="es-EC" sz="2200" dirty="0" err="1">
                <a:solidFill>
                  <a:prstClr val="white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scipy.stats</a:t>
            </a:r>
            <a:r>
              <a:rPr lang="es-EC" sz="2200" dirty="0">
                <a:solidFill>
                  <a:prstClr val="white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 como SPS</a:t>
            </a:r>
          </a:p>
          <a:p>
            <a:pPr defTabSz="457154" fontAlgn="auto">
              <a:spcBef>
                <a:spcPts val="0"/>
              </a:spcBef>
              <a:spcAft>
                <a:spcPts val="0"/>
              </a:spcAft>
            </a:pPr>
            <a:r>
              <a:rPr lang="es-EC" sz="2200" dirty="0">
                <a:solidFill>
                  <a:prstClr val="white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	</a:t>
            </a:r>
          </a:p>
          <a:p>
            <a:pPr defTabSz="457154" fontAlgn="auto">
              <a:spcBef>
                <a:spcPts val="0"/>
              </a:spcBef>
              <a:spcAft>
                <a:spcPts val="0"/>
              </a:spcAft>
            </a:pPr>
            <a:r>
              <a:rPr lang="es-EC" sz="2200" dirty="0">
                <a:solidFill>
                  <a:prstClr val="white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  </a:t>
            </a:r>
            <a:r>
              <a:rPr lang="es-EC" sz="2200" dirty="0" err="1">
                <a:solidFill>
                  <a:prstClr val="white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KSstat</a:t>
            </a:r>
            <a:r>
              <a:rPr lang="es-EC" sz="2200" dirty="0">
                <a:solidFill>
                  <a:prstClr val="white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, </a:t>
            </a:r>
            <a:r>
              <a:rPr lang="es-EC" sz="2200" dirty="0" err="1">
                <a:solidFill>
                  <a:prstClr val="white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pval</a:t>
            </a:r>
            <a:r>
              <a:rPr lang="es-EC" sz="2200" dirty="0">
                <a:solidFill>
                  <a:prstClr val="white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 = sps.ks_2samp(X1,X2)</a:t>
            </a:r>
          </a:p>
          <a:p>
            <a:pPr defTabSz="457154" fontAlgn="auto">
              <a:spcBef>
                <a:spcPts val="0"/>
              </a:spcBef>
              <a:spcAft>
                <a:spcPts val="0"/>
              </a:spcAft>
            </a:pPr>
            <a:endParaRPr lang="es-EC" sz="2200" dirty="0">
              <a:solidFill>
                <a:prstClr val="white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1321" y="4923702"/>
            <a:ext cx="3894659" cy="1486670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5E103E16-2E8D-4938-FF98-2BEF38482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13192672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ext Box 1"/>
          <p:cNvSpPr txBox="1">
            <a:spLocks noChangeArrowheads="1"/>
          </p:cNvSpPr>
          <p:nvPr/>
        </p:nvSpPr>
        <p:spPr bwMode="auto">
          <a:xfrm>
            <a:off x="2330520" y="2058375"/>
            <a:ext cx="7502481" cy="41008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p14="http://schemas.microsoft.com/office/powerpoint/2010/main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p14="http://schemas.microsoft.com/office/powerpoint/2010/main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28" tIns="55214" rIns="81628" bIns="40815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9pPr>
          </a:lstStyle>
          <a:p>
            <a:pPr defTabSz="457154" fontAlgn="auto">
              <a:spcBef>
                <a:spcPts val="0"/>
              </a:spcBef>
              <a:spcAft>
                <a:spcPts val="0"/>
              </a:spcAft>
              <a:tabLst>
                <a:tab pos="723828" algn="l"/>
                <a:tab pos="1447655" algn="l"/>
                <a:tab pos="2171483" algn="l"/>
                <a:tab pos="2895310" algn="l"/>
                <a:tab pos="3619138" algn="l"/>
                <a:tab pos="4342966" algn="l"/>
                <a:tab pos="5066792" algn="l"/>
                <a:tab pos="5790621" algn="l"/>
                <a:tab pos="6514448" algn="l"/>
                <a:tab pos="7238276" algn="l"/>
                <a:tab pos="7962104" algn="l"/>
              </a:tabLst>
            </a:pPr>
            <a:r>
              <a:rPr lang="es-EC" sz="2400" b="1" dirty="0">
                <a:latin typeface="Open Sans" pitchFamily="2" charset="0"/>
                <a:ea typeface="Open Sans" pitchFamily="2" charset="0"/>
                <a:cs typeface="Open Sans" pitchFamily="2" charset="0"/>
              </a:rPr>
              <a:t>5. </a:t>
            </a:r>
            <a:r>
              <a:rPr lang="es-EC" sz="2400" dirty="0">
                <a:latin typeface="Open Sans" pitchFamily="2" charset="0"/>
                <a:ea typeface="Open Sans" pitchFamily="2" charset="0"/>
                <a:cs typeface="Open Sans" pitchFamily="2" charset="0"/>
              </a:rPr>
              <a:t>Si el valor p es menor que la significancia, rechazar H</a:t>
            </a:r>
            <a:r>
              <a:rPr lang="es-EC" sz="2400" baseline="-33000" dirty="0">
                <a:latin typeface="Open Sans" pitchFamily="2" charset="0"/>
                <a:ea typeface="Open Sans" pitchFamily="2" charset="0"/>
                <a:cs typeface="Open Sans" pitchFamily="2" charset="0"/>
              </a:rPr>
              <a:t>0 </a:t>
            </a:r>
            <a:r>
              <a:rPr lang="es-EC" sz="2400" dirty="0">
                <a:latin typeface="Open Sans" pitchFamily="2" charset="0"/>
                <a:ea typeface="Open Sans" pitchFamily="2" charset="0"/>
                <a:cs typeface="Open Sans" pitchFamily="2" charset="0"/>
              </a:rPr>
              <a:t>y aceptar H</a:t>
            </a:r>
            <a:r>
              <a:rPr lang="es-EC" sz="2400" baseline="-33000" dirty="0">
                <a:latin typeface="Open Sans" pitchFamily="2" charset="0"/>
                <a:ea typeface="Open Sans" pitchFamily="2" charset="0"/>
                <a:cs typeface="Open Sans" pitchFamily="2" charset="0"/>
              </a:rPr>
              <a:t>1</a:t>
            </a:r>
            <a:r>
              <a:rPr lang="es-EC" sz="2400" dirty="0">
                <a:latin typeface="Open Sans" pitchFamily="2" charset="0"/>
                <a:ea typeface="Open Sans" pitchFamily="2" charset="0"/>
                <a:cs typeface="Open Sans" pitchFamily="2" charset="0"/>
              </a:rPr>
              <a:t>. De lo contrario, no hay suficiente evidencia para rechazar H</a:t>
            </a:r>
            <a:r>
              <a:rPr lang="es-EC" sz="2400" baseline="-33000" dirty="0">
                <a:latin typeface="Open Sans" pitchFamily="2" charset="0"/>
                <a:ea typeface="Open Sans" pitchFamily="2" charset="0"/>
                <a:cs typeface="Open Sans" pitchFamily="2" charset="0"/>
              </a:rPr>
              <a:t>0.</a:t>
            </a:r>
            <a:endParaRPr lang="es-EC" sz="2400" dirty="0">
              <a:solidFill>
                <a:srgbClr val="0432FF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1523802" y="144465"/>
            <a:ext cx="9142809" cy="1492056"/>
          </a:xfrm>
          <a:prstGeom prst="rect">
            <a:avLst/>
          </a:prstGeom>
        </p:spPr>
        <p:txBody>
          <a:bodyPr vert="horz" lIns="91428" tIns="45714" rIns="91428" bIns="45714" rtlCol="0" anchor="ctr">
            <a:normAutofit fontScale="775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Helvetica"/>
                <a:ea typeface="+mj-ea"/>
                <a:cs typeface="+mj-cs"/>
              </a:defRPr>
            </a:lvl1pPr>
          </a:lstStyle>
          <a:p>
            <a:pPr defTabSz="457154" fontAlgn="auto">
              <a:spcAft>
                <a:spcPts val="0"/>
              </a:spcAft>
            </a:pPr>
            <a:r>
              <a:rPr lang="es-EC" sz="3200" dirty="0">
                <a:solidFill>
                  <a:prstClr val="black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Programa </a:t>
            </a:r>
            <a:br>
              <a:rPr lang="es-EC" sz="5399" b="0" dirty="0">
                <a:solidFill>
                  <a:prstClr val="black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</a:br>
            <a:r>
              <a:rPr lang="es-EC" sz="5399" b="0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de Salud Pública de la Prueba de Distribución KS</a:t>
            </a:r>
            <a:endParaRPr lang="es-EC" sz="3200" dirty="0">
              <a:solidFill>
                <a:schemeClr val="accent6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1983" y="3646397"/>
            <a:ext cx="4786447" cy="1827084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C435E7A7-86E4-0361-0327-2B7BCDFDD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66734577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ext Box 1"/>
          <p:cNvSpPr txBox="1">
            <a:spLocks noChangeArrowheads="1"/>
          </p:cNvSpPr>
          <p:nvPr/>
        </p:nvSpPr>
        <p:spPr bwMode="auto">
          <a:xfrm>
            <a:off x="2491865" y="2986101"/>
            <a:ext cx="7354582" cy="243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p14="http://schemas.microsoft.com/office/powerpoint/2010/main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p14="http://schemas.microsoft.com/office/powerpoint/2010/main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28" tIns="55214" rIns="81628" bIns="40815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9pPr>
          </a:lstStyle>
          <a:p>
            <a:pPr marL="457154" indent="-457154" defTabSz="457154" fontAlgn="auto">
              <a:spcBef>
                <a:spcPts val="0"/>
              </a:spcBef>
              <a:spcAft>
                <a:spcPts val="0"/>
              </a:spcAft>
              <a:buFontTx/>
              <a:buChar char="-"/>
              <a:tabLst>
                <a:tab pos="723828" algn="l"/>
                <a:tab pos="1447655" algn="l"/>
                <a:tab pos="2171483" algn="l"/>
                <a:tab pos="2895310" algn="l"/>
                <a:tab pos="3619138" algn="l"/>
                <a:tab pos="4342966" algn="l"/>
                <a:tab pos="5066792" algn="l"/>
                <a:tab pos="5790621" algn="l"/>
                <a:tab pos="6514448" algn="l"/>
                <a:tab pos="7238276" algn="l"/>
                <a:tab pos="7962104" algn="l"/>
              </a:tabLst>
            </a:pPr>
            <a:r>
              <a:rPr lang="es-EC" sz="2800" dirty="0">
                <a:solidFill>
                  <a:prstClr val="black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Las distribuciones deben ser continuas...</a:t>
            </a:r>
          </a:p>
          <a:p>
            <a:pPr marL="457154" indent="-457154" defTabSz="457154" fontAlgn="auto">
              <a:spcBef>
                <a:spcPts val="0"/>
              </a:spcBef>
              <a:spcAft>
                <a:spcPts val="0"/>
              </a:spcAft>
              <a:buFontTx/>
              <a:buChar char="-"/>
              <a:tabLst>
                <a:tab pos="723828" algn="l"/>
                <a:tab pos="1447655" algn="l"/>
                <a:tab pos="2171483" algn="l"/>
                <a:tab pos="2895310" algn="l"/>
                <a:tab pos="3619138" algn="l"/>
                <a:tab pos="4342966" algn="l"/>
                <a:tab pos="5066792" algn="l"/>
                <a:tab pos="5790621" algn="l"/>
                <a:tab pos="6514448" algn="l"/>
                <a:tab pos="7238276" algn="l"/>
                <a:tab pos="7962104" algn="l"/>
              </a:tabLst>
            </a:pPr>
            <a:endParaRPr lang="es-EC" sz="2800" dirty="0">
              <a:solidFill>
                <a:prstClr val="black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457154" indent="-457154" defTabSz="457154" fontAlgn="auto">
              <a:spcBef>
                <a:spcPts val="0"/>
              </a:spcBef>
              <a:spcAft>
                <a:spcPts val="0"/>
              </a:spcAft>
              <a:buFontTx/>
              <a:buChar char="-"/>
              <a:tabLst>
                <a:tab pos="723828" algn="l"/>
                <a:tab pos="1447655" algn="l"/>
                <a:tab pos="2171483" algn="l"/>
                <a:tab pos="2895310" algn="l"/>
                <a:tab pos="3619138" algn="l"/>
                <a:tab pos="4342966" algn="l"/>
                <a:tab pos="5066792" algn="l"/>
                <a:tab pos="5790621" algn="l"/>
                <a:tab pos="6514448" algn="l"/>
                <a:tab pos="7238276" algn="l"/>
                <a:tab pos="7962104" algn="l"/>
              </a:tabLst>
            </a:pPr>
            <a:r>
              <a:rPr lang="es-EC" sz="2800" dirty="0">
                <a:solidFill>
                  <a:prstClr val="black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Pero mientras haya pocos duplicados, debería funcionar bien también para datos discretos.</a:t>
            </a:r>
          </a:p>
          <a:p>
            <a:pPr marL="457154" indent="-457154" defTabSz="457154" fontAlgn="auto">
              <a:spcBef>
                <a:spcPts val="0"/>
              </a:spcBef>
              <a:spcAft>
                <a:spcPts val="0"/>
              </a:spcAft>
              <a:buFontTx/>
              <a:buChar char="-"/>
              <a:tabLst>
                <a:tab pos="723828" algn="l"/>
                <a:tab pos="1447655" algn="l"/>
                <a:tab pos="2171483" algn="l"/>
                <a:tab pos="2895310" algn="l"/>
                <a:tab pos="3619138" algn="l"/>
                <a:tab pos="4342966" algn="l"/>
                <a:tab pos="5066792" algn="l"/>
                <a:tab pos="5790621" algn="l"/>
                <a:tab pos="6514448" algn="l"/>
                <a:tab pos="7238276" algn="l"/>
                <a:tab pos="7962104" algn="l"/>
              </a:tabLst>
            </a:pPr>
            <a:endParaRPr lang="es-EC" sz="2800" dirty="0">
              <a:solidFill>
                <a:prstClr val="black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457154" indent="-457154" defTabSz="457154" fontAlgn="auto">
              <a:spcBef>
                <a:spcPts val="0"/>
              </a:spcBef>
              <a:spcAft>
                <a:spcPts val="0"/>
              </a:spcAft>
              <a:buFontTx/>
              <a:buChar char="-"/>
              <a:tabLst>
                <a:tab pos="723828" algn="l"/>
                <a:tab pos="1447655" algn="l"/>
                <a:tab pos="2171483" algn="l"/>
                <a:tab pos="2895310" algn="l"/>
                <a:tab pos="3619138" algn="l"/>
                <a:tab pos="4342966" algn="l"/>
                <a:tab pos="5066792" algn="l"/>
                <a:tab pos="5790621" algn="l"/>
                <a:tab pos="6514448" algn="l"/>
                <a:tab pos="7238276" algn="l"/>
                <a:tab pos="7962104" algn="l"/>
              </a:tabLst>
            </a:pPr>
            <a:endParaRPr lang="es-EC" sz="2800" dirty="0">
              <a:solidFill>
                <a:prstClr val="black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457154" indent="-457154" defTabSz="457154" fontAlgn="auto">
              <a:spcBef>
                <a:spcPts val="0"/>
              </a:spcBef>
              <a:spcAft>
                <a:spcPts val="0"/>
              </a:spcAft>
              <a:buFontTx/>
              <a:buChar char="-"/>
              <a:tabLst>
                <a:tab pos="723828" algn="l"/>
                <a:tab pos="1447655" algn="l"/>
                <a:tab pos="2171483" algn="l"/>
                <a:tab pos="2895310" algn="l"/>
                <a:tab pos="3619138" algn="l"/>
                <a:tab pos="4342966" algn="l"/>
                <a:tab pos="5066792" algn="l"/>
                <a:tab pos="5790621" algn="l"/>
                <a:tab pos="6514448" algn="l"/>
                <a:tab pos="7238276" algn="l"/>
                <a:tab pos="7962104" algn="l"/>
              </a:tabLst>
            </a:pPr>
            <a:endParaRPr lang="es-EC" sz="2800" dirty="0">
              <a:solidFill>
                <a:prstClr val="black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1523802" y="144465"/>
            <a:ext cx="9142809" cy="1492056"/>
          </a:xfrm>
          <a:prstGeom prst="rect">
            <a:avLst/>
          </a:prstGeom>
        </p:spPr>
        <p:txBody>
          <a:bodyPr vert="horz" lIns="91428" tIns="45714" rIns="91428" bIns="45714" rtlCol="0" anchor="ctr">
            <a:normAutofit fontScale="92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Helvetica"/>
                <a:ea typeface="+mj-ea"/>
                <a:cs typeface="+mj-cs"/>
              </a:defRPr>
            </a:lvl1pPr>
          </a:lstStyle>
          <a:p>
            <a:pPr defTabSz="457154" fontAlgn="auto">
              <a:spcAft>
                <a:spcPts val="0"/>
              </a:spcAft>
            </a:pPr>
            <a:r>
              <a:rPr lang="es-EC" sz="3200" dirty="0">
                <a:solidFill>
                  <a:prstClr val="black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Requisitos </a:t>
            </a:r>
            <a:br>
              <a:rPr lang="es-EC" sz="5399" b="0" dirty="0">
                <a:solidFill>
                  <a:prstClr val="black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</a:br>
            <a:r>
              <a:rPr lang="es-EC" sz="5399" b="0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de pruebas de distribución KS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4702482-BADC-22B8-8529-C185C0F17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189370456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206" y="0"/>
            <a:ext cx="5676078" cy="6555229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76189" y="457920"/>
            <a:ext cx="12038034" cy="404907"/>
          </a:xfrm>
        </p:spPr>
        <p:txBody>
          <a:bodyPr>
            <a:normAutofit fontScale="90000"/>
          </a:bodyPr>
          <a:lstStyle/>
          <a:p>
            <a:pPr algn="ctr" eaLnBrk="1" hangingPunct="1"/>
            <a:r>
              <a:rPr lang="es-EC" sz="5399" dirty="0">
                <a:solidFill>
                  <a:srgbClr val="FFFF00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Prueba de hipótesis</a:t>
            </a:r>
            <a:br>
              <a:rPr lang="es-EC" sz="5399" b="0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</a:br>
            <a:r>
              <a:rPr lang="es-EC" sz="3200" dirty="0">
                <a:latin typeface="Open Sans" pitchFamily="2" charset="0"/>
                <a:ea typeface="Open Sans" pitchFamily="2" charset="0"/>
                <a:cs typeface="Open Sans" pitchFamily="2" charset="0"/>
              </a:rPr>
              <a:t>de conceptos clave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973757" y="2145382"/>
            <a:ext cx="5543505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154" fontAlgn="auto">
              <a:spcBef>
                <a:spcPts val="0"/>
              </a:spcBef>
              <a:spcAft>
                <a:spcPts val="0"/>
              </a:spcAft>
            </a:pPr>
            <a:r>
              <a:rPr lang="es-EC" sz="2800" dirty="0">
                <a:solidFill>
                  <a:prstClr val="white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Tienes una moneda.</a:t>
            </a:r>
          </a:p>
          <a:p>
            <a:pPr defTabSz="457154" fontAlgn="auto">
              <a:spcBef>
                <a:spcPts val="0"/>
              </a:spcBef>
              <a:spcAft>
                <a:spcPts val="0"/>
              </a:spcAft>
            </a:pPr>
            <a:endParaRPr lang="es-EC" sz="2800" dirty="0">
              <a:solidFill>
                <a:prstClr val="white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defTabSz="457154" fontAlgn="auto">
              <a:spcBef>
                <a:spcPts val="0"/>
              </a:spcBef>
              <a:spcAft>
                <a:spcPts val="0"/>
              </a:spcAft>
            </a:pPr>
            <a:r>
              <a:rPr lang="es-EC" sz="2800" dirty="0">
                <a:solidFill>
                  <a:prstClr val="white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Crees que es una moneda justa.</a:t>
            </a:r>
          </a:p>
          <a:p>
            <a:pPr defTabSz="457154" fontAlgn="auto">
              <a:spcBef>
                <a:spcPts val="0"/>
              </a:spcBef>
              <a:spcAft>
                <a:spcPts val="0"/>
              </a:spcAft>
            </a:pPr>
            <a:endParaRPr lang="es-EC" sz="2800" dirty="0">
              <a:solidFill>
                <a:prstClr val="white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defTabSz="457154" fontAlgn="auto">
              <a:spcBef>
                <a:spcPts val="0"/>
              </a:spcBef>
              <a:spcAft>
                <a:spcPts val="0"/>
              </a:spcAft>
            </a:pPr>
            <a:r>
              <a:rPr lang="es-EC" sz="2800" dirty="0">
                <a:solidFill>
                  <a:prstClr val="white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Lo lanzas 10 veces.</a:t>
            </a:r>
          </a:p>
          <a:p>
            <a:pPr defTabSz="457154" fontAlgn="auto">
              <a:spcBef>
                <a:spcPts val="0"/>
              </a:spcBef>
              <a:spcAft>
                <a:spcPts val="0"/>
              </a:spcAft>
            </a:pPr>
            <a:endParaRPr lang="es-EC" sz="2800" dirty="0">
              <a:solidFill>
                <a:prstClr val="white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defTabSz="457154" fontAlgn="auto">
              <a:spcBef>
                <a:spcPts val="0"/>
              </a:spcBef>
              <a:spcAft>
                <a:spcPts val="0"/>
              </a:spcAft>
            </a:pPr>
            <a:r>
              <a:rPr lang="es-EC" sz="2800" dirty="0">
                <a:solidFill>
                  <a:prstClr val="white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Sale cara 7 veces.</a:t>
            </a:r>
            <a:endParaRPr lang="es-EC" sz="2800" b="1" dirty="0">
              <a:solidFill>
                <a:srgbClr val="FFFF00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877841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D57292-9E95-75D9-D227-7529589281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58A3B0C-38E1-A165-D2BF-CF3E9CB88B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noProof="0" dirty="0"/>
              <a:t>Tutorial practico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EDEB3B-C894-8BAD-DDA6-5719103D3383}"/>
              </a:ext>
            </a:extLst>
          </p:cNvPr>
          <p:cNvSpPr txBox="1"/>
          <p:nvPr/>
        </p:nvSpPr>
        <p:spPr>
          <a:xfrm>
            <a:off x="6457950" y="5874703"/>
            <a:ext cx="511492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s-EC" sz="2000" u="sng" dirty="0">
                <a:solidFill>
                  <a:srgbClr val="4A86E8"/>
                </a:solidFill>
                <a:latin typeface="Roboto" panose="02000000000000000000" pitchFamily="2" charset="0"/>
              </a:rPr>
              <a:t>https://xkcd.com/882</a:t>
            </a:r>
            <a:endParaRPr kumimoji="0" lang="es-EC" sz="1900" b="0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pic>
        <p:nvPicPr>
          <p:cNvPr id="1026" name="Picture 2" descr="More p-values, more problems – Perioperative Data Science">
            <a:extLst>
              <a:ext uri="{FF2B5EF4-FFF2-40B4-BE49-F238E27FC236}">
                <a16:creationId xmlns:a16="http://schemas.microsoft.com/office/drawing/2014/main" id="{5993C4B5-4BF2-B62C-88B6-BD51268D15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9677" y="584775"/>
            <a:ext cx="5419725" cy="473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56817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1165EE0-C4E2-88AF-3ADE-CB9EB7D4A6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3327BFF-68DC-D102-9409-ECC336D1D6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206" y="0"/>
            <a:ext cx="5676078" cy="655522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AAE84B81-680B-D326-7547-2E5D602BE3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9" y="457920"/>
            <a:ext cx="12038034" cy="404907"/>
          </a:xfrm>
        </p:spPr>
        <p:txBody>
          <a:bodyPr>
            <a:normAutofit fontScale="90000"/>
          </a:bodyPr>
          <a:lstStyle/>
          <a:p>
            <a:pPr algn="ctr" eaLnBrk="1" hangingPunct="1"/>
            <a:r>
              <a:rPr lang="es-EC" sz="5399" dirty="0">
                <a:solidFill>
                  <a:srgbClr val="FFFF00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Prueba de hipótesis</a:t>
            </a:r>
            <a:br>
              <a:rPr lang="es-EC" sz="5399" b="0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</a:br>
            <a:r>
              <a:rPr lang="es-EC" sz="3200" dirty="0">
                <a:latin typeface="Open Sans" pitchFamily="2" charset="0"/>
                <a:ea typeface="Open Sans" pitchFamily="2" charset="0"/>
                <a:cs typeface="Open Sans" pitchFamily="2" charset="0"/>
              </a:rPr>
              <a:t>de conceptos clave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7DADA5D-F2F3-9557-3620-146E61F878E4}"/>
              </a:ext>
            </a:extLst>
          </p:cNvPr>
          <p:cNvSpPr txBox="1"/>
          <p:nvPr/>
        </p:nvSpPr>
        <p:spPr>
          <a:xfrm>
            <a:off x="973757" y="2145382"/>
            <a:ext cx="5859296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1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C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itchFamily="2" charset="0"/>
                <a:ea typeface="Open Sans" pitchFamily="2" charset="0"/>
                <a:cs typeface="Open Sans" pitchFamily="2" charset="0"/>
              </a:rPr>
              <a:t>Tienes una moneda.</a:t>
            </a:r>
          </a:p>
          <a:p>
            <a:pPr marL="0" marR="0" lvl="0" indent="0" algn="l" defTabSz="4571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C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0" marR="0" lvl="0" indent="0" algn="l" defTabSz="4571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C" sz="2800" b="1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Open Sans" pitchFamily="2" charset="0"/>
                <a:ea typeface="Open Sans" pitchFamily="2" charset="0"/>
                <a:cs typeface="Open Sans" pitchFamily="2" charset="0"/>
              </a:rPr>
              <a:t>Crees que es una moneda justa.</a:t>
            </a:r>
          </a:p>
          <a:p>
            <a:pPr marL="0" marR="0" lvl="0" indent="0" algn="l" defTabSz="4571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C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0" marR="0" lvl="0" indent="0" algn="l" defTabSz="4571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C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itchFamily="2" charset="0"/>
                <a:ea typeface="Open Sans" pitchFamily="2" charset="0"/>
                <a:cs typeface="Open Sans" pitchFamily="2" charset="0"/>
              </a:rPr>
              <a:t>Lo lanzas </a:t>
            </a:r>
            <a:r>
              <a:rPr kumimoji="0" lang="es-EC" sz="2800" b="1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Open Sans" pitchFamily="2" charset="0"/>
                <a:ea typeface="Open Sans" pitchFamily="2" charset="0"/>
                <a:cs typeface="Open Sans" pitchFamily="2" charset="0"/>
              </a:rPr>
              <a:t>10 veces.</a:t>
            </a:r>
          </a:p>
          <a:p>
            <a:pPr marL="0" marR="0" lvl="0" indent="0" algn="l" defTabSz="4571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C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0" marR="0" lvl="0" indent="0" algn="l" defTabSz="4571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C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itchFamily="2" charset="0"/>
                <a:ea typeface="Open Sans" pitchFamily="2" charset="0"/>
                <a:cs typeface="Open Sans" pitchFamily="2" charset="0"/>
              </a:rPr>
              <a:t>Sale cara 7 veces.</a:t>
            </a:r>
            <a:endParaRPr kumimoji="0" lang="es-EC" sz="28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3E96EB-6486-5998-30EB-D00F11F2BE40}"/>
              </a:ext>
            </a:extLst>
          </p:cNvPr>
          <p:cNvSpPr txBox="1"/>
          <p:nvPr/>
        </p:nvSpPr>
        <p:spPr>
          <a:xfrm>
            <a:off x="6248663" y="2531048"/>
            <a:ext cx="16962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1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C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itchFamily="2" charset="0"/>
                <a:ea typeface="Open Sans" pitchFamily="2" charset="0"/>
                <a:cs typeface="Open Sans" pitchFamily="2" charset="0"/>
              </a:rPr>
              <a:t>hipótesis</a:t>
            </a:r>
            <a:endParaRPr kumimoji="0" lang="es-EC" sz="28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FBCE95-70BD-E5F8-1F00-EE21CB2C9A32}"/>
              </a:ext>
            </a:extLst>
          </p:cNvPr>
          <p:cNvSpPr txBox="1"/>
          <p:nvPr/>
        </p:nvSpPr>
        <p:spPr>
          <a:xfrm>
            <a:off x="5400514" y="3892486"/>
            <a:ext cx="15632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1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C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itchFamily="2" charset="0"/>
                <a:ea typeface="Open Sans" pitchFamily="2" charset="0"/>
                <a:cs typeface="Open Sans" pitchFamily="2" charset="0"/>
              </a:rPr>
              <a:t>pruebas</a:t>
            </a:r>
            <a:endParaRPr kumimoji="0" lang="es-EC" sz="28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3302A46-9A18-7E78-7A08-DB339F5146CA}"/>
              </a:ext>
            </a:extLst>
          </p:cNvPr>
          <p:cNvCxnSpPr>
            <a:endCxn id="4" idx="1"/>
          </p:cNvCxnSpPr>
          <p:nvPr/>
        </p:nvCxnSpPr>
        <p:spPr>
          <a:xfrm flipV="1">
            <a:off x="5756988" y="2792658"/>
            <a:ext cx="491675" cy="26161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CE8C7A5-C7B5-5975-2CBC-64DA83E80FF0}"/>
              </a:ext>
            </a:extLst>
          </p:cNvPr>
          <p:cNvCxnSpPr>
            <a:cxnSpLocks/>
          </p:cNvCxnSpPr>
          <p:nvPr/>
        </p:nvCxnSpPr>
        <p:spPr>
          <a:xfrm>
            <a:off x="4339590" y="4138593"/>
            <a:ext cx="1060924" cy="15503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53020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31238BF-33B3-40F3-4DE4-68C76A6040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E7FB94-202C-E5AC-B62E-32AD884AC9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206" y="0"/>
            <a:ext cx="5676078" cy="655522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9F31381C-0090-D16A-91FD-58CB596B8E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9" y="457920"/>
            <a:ext cx="12038034" cy="404907"/>
          </a:xfrm>
        </p:spPr>
        <p:txBody>
          <a:bodyPr>
            <a:normAutofit fontScale="90000"/>
          </a:bodyPr>
          <a:lstStyle/>
          <a:p>
            <a:pPr algn="ctr" eaLnBrk="1" hangingPunct="1"/>
            <a:r>
              <a:rPr lang="es-EC" sz="5399" dirty="0">
                <a:solidFill>
                  <a:srgbClr val="FFFF00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Prueba de hipótesis</a:t>
            </a:r>
            <a:br>
              <a:rPr lang="es-EC" sz="5399" b="0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</a:br>
            <a:r>
              <a:rPr lang="es-EC" sz="3200" dirty="0">
                <a:latin typeface="Open Sans" pitchFamily="2" charset="0"/>
                <a:ea typeface="Open Sans" pitchFamily="2" charset="0"/>
                <a:cs typeface="Open Sans" pitchFamily="2" charset="0"/>
              </a:rPr>
              <a:t>de conceptos clave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768A38-5B32-C4C1-6196-6720F435F111}"/>
              </a:ext>
            </a:extLst>
          </p:cNvPr>
          <p:cNvSpPr txBox="1"/>
          <p:nvPr/>
        </p:nvSpPr>
        <p:spPr>
          <a:xfrm>
            <a:off x="973757" y="1320747"/>
            <a:ext cx="45885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s-EC" sz="2800" dirty="0">
                <a:solidFill>
                  <a:prstClr val="white"/>
                </a:solidFill>
                <a:latin typeface="Calibri"/>
              </a:rPr>
              <a:t>Qué pregunta</a:t>
            </a:r>
            <a:r>
              <a:rPr lang="es-EC" sz="2800" b="1" dirty="0">
                <a:solidFill>
                  <a:prstClr val="white"/>
                </a:solidFill>
                <a:latin typeface="Calibri"/>
              </a:rPr>
              <a:t> puedes </a:t>
            </a:r>
            <a:r>
              <a:rPr lang="es-EC" sz="2800" dirty="0">
                <a:solidFill>
                  <a:prstClr val="white"/>
                </a:solidFill>
                <a:latin typeface="Calibri"/>
              </a:rPr>
              <a:t>hacer?</a:t>
            </a:r>
            <a:endParaRPr lang="es-EC" sz="2800" b="1" dirty="0">
              <a:solidFill>
                <a:srgbClr val="FFFF00"/>
              </a:solidFill>
              <a:latin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D452F8-24E8-1654-E835-6E3FC0EE4761}"/>
              </a:ext>
            </a:extLst>
          </p:cNvPr>
          <p:cNvSpPr txBox="1"/>
          <p:nvPr/>
        </p:nvSpPr>
        <p:spPr>
          <a:xfrm>
            <a:off x="973757" y="1986095"/>
            <a:ext cx="14490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s-EC" sz="2800" dirty="0">
                <a:solidFill>
                  <a:prstClr val="white"/>
                </a:solidFill>
                <a:latin typeface="Calibri"/>
              </a:rPr>
              <a:t>Es justa?</a:t>
            </a:r>
            <a:endParaRPr lang="es-EC" sz="2800" b="1" dirty="0">
              <a:solidFill>
                <a:srgbClr val="FFFF00"/>
              </a:solidFill>
              <a:latin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586282-0DAB-7361-6939-4B7F892E9A22}"/>
              </a:ext>
            </a:extLst>
          </p:cNvPr>
          <p:cNvSpPr txBox="1"/>
          <p:nvPr/>
        </p:nvSpPr>
        <p:spPr>
          <a:xfrm>
            <a:off x="973756" y="2509315"/>
            <a:ext cx="61040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s-ES" sz="2800" dirty="0">
                <a:solidFill>
                  <a:prstClr val="white"/>
                </a:solidFill>
                <a:latin typeface="Calibri"/>
              </a:rPr>
              <a:t>Cuál es la probabilidad de que sea justa?</a:t>
            </a:r>
            <a:endParaRPr lang="es-EC" sz="2800" b="1" dirty="0">
              <a:solidFill>
                <a:srgbClr val="FFFF00"/>
              </a:solidFill>
              <a:latin typeface="Calibri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9B9627-D5DB-9721-3024-B56C7F6243F9}"/>
              </a:ext>
            </a:extLst>
          </p:cNvPr>
          <p:cNvSpPr txBox="1"/>
          <p:nvPr/>
        </p:nvSpPr>
        <p:spPr>
          <a:xfrm>
            <a:off x="973755" y="3118327"/>
            <a:ext cx="61040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s-ES" sz="2800" dirty="0">
                <a:solidFill>
                  <a:prstClr val="white"/>
                </a:solidFill>
                <a:latin typeface="Calibri"/>
              </a:rPr>
              <a:t>Cuál es la probabilidad de que sea justa?</a:t>
            </a:r>
            <a:endParaRPr lang="es-EC" sz="2800" b="1" dirty="0">
              <a:solidFill>
                <a:srgbClr val="FFFF00"/>
              </a:solidFill>
              <a:latin typeface="Calibri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AEFDD81-5B34-7AA6-43E2-3622A30EFF9D}"/>
              </a:ext>
            </a:extLst>
          </p:cNvPr>
          <p:cNvSpPr txBox="1"/>
          <p:nvPr/>
        </p:nvSpPr>
        <p:spPr>
          <a:xfrm>
            <a:off x="973754" y="3798603"/>
            <a:ext cx="683257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s-ES" sz="2800" dirty="0">
                <a:solidFill>
                  <a:prstClr val="white"/>
                </a:solidFill>
                <a:latin typeface="Calibri"/>
              </a:rPr>
              <a:t>Si la moneda es justa, ¿qué probabilidad sería</a:t>
            </a:r>
          </a:p>
          <a:p>
            <a:pPr defTabSz="457200"/>
            <a:r>
              <a:rPr lang="es-ES" sz="2800" dirty="0">
                <a:solidFill>
                  <a:prstClr val="white"/>
                </a:solidFill>
                <a:latin typeface="Calibri"/>
              </a:rPr>
              <a:t>¿Es para ver 7 caras de 10 volteretas?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701219C-6FAF-F29C-3801-44FCEF37308D}"/>
              </a:ext>
            </a:extLst>
          </p:cNvPr>
          <p:cNvSpPr txBox="1"/>
          <p:nvPr/>
        </p:nvSpPr>
        <p:spPr>
          <a:xfrm>
            <a:off x="973754" y="4909766"/>
            <a:ext cx="6832576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s-ES" sz="2800" dirty="0">
                <a:solidFill>
                  <a:prstClr val="white"/>
                </a:solidFill>
                <a:latin typeface="Calibri"/>
              </a:rPr>
              <a:t>Si la moneda es justa, ¿qué probabilidad sería</a:t>
            </a:r>
          </a:p>
          <a:p>
            <a:pPr defTabSz="457200"/>
            <a:r>
              <a:rPr lang="es-ES" sz="2800" dirty="0">
                <a:solidFill>
                  <a:prstClr val="white"/>
                </a:solidFill>
                <a:latin typeface="Calibri"/>
              </a:rPr>
              <a:t>Ya sea para ver 7 caras de 10 volteretas O</a:t>
            </a:r>
          </a:p>
          <a:p>
            <a:pPr defTabSz="457200"/>
            <a:r>
              <a:rPr lang="es-ES" sz="2800" dirty="0">
                <a:solidFill>
                  <a:prstClr val="white"/>
                </a:solidFill>
                <a:latin typeface="Calibri"/>
              </a:rPr>
              <a:t>UN RESULTADO AÚN MÁS EXTREMO?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3A950BF-C4CA-6B80-5E4A-706C013727DC}"/>
              </a:ext>
            </a:extLst>
          </p:cNvPr>
          <p:cNvCxnSpPr>
            <a:cxnSpLocks/>
          </p:cNvCxnSpPr>
          <p:nvPr/>
        </p:nvCxnSpPr>
        <p:spPr>
          <a:xfrm>
            <a:off x="727788" y="2239347"/>
            <a:ext cx="2062065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9150B0A-13C4-CABF-3DD4-92EAE0A0D23D}"/>
              </a:ext>
            </a:extLst>
          </p:cNvPr>
          <p:cNvCxnSpPr>
            <a:cxnSpLocks/>
          </p:cNvCxnSpPr>
          <p:nvPr/>
        </p:nvCxnSpPr>
        <p:spPr>
          <a:xfrm>
            <a:off x="727788" y="2802294"/>
            <a:ext cx="6475445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24550B2-7F61-99C4-A63E-A5420FB98026}"/>
              </a:ext>
            </a:extLst>
          </p:cNvPr>
          <p:cNvCxnSpPr>
            <a:cxnSpLocks/>
          </p:cNvCxnSpPr>
          <p:nvPr/>
        </p:nvCxnSpPr>
        <p:spPr>
          <a:xfrm>
            <a:off x="727788" y="3370700"/>
            <a:ext cx="6475445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22FDE13-2F4C-FD9A-A6B3-98CD87BD88C7}"/>
              </a:ext>
            </a:extLst>
          </p:cNvPr>
          <p:cNvCxnSpPr>
            <a:cxnSpLocks/>
          </p:cNvCxnSpPr>
          <p:nvPr/>
        </p:nvCxnSpPr>
        <p:spPr>
          <a:xfrm>
            <a:off x="727788" y="4065037"/>
            <a:ext cx="7078542" cy="544285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1622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  <p:bldP spid="12" grpId="0"/>
      <p:bldP spid="1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DEA399-49E6-7A89-3897-CFEFC119C7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dirty="0"/>
              <a:t>Pruebas de hipótesis | Conceptos clave</a:t>
            </a:r>
          </a:p>
        </p:txBody>
      </p:sp>
      <p:sp>
        <p:nvSpPr>
          <p:cNvPr id="3" name="Text Box 1">
            <a:extLst>
              <a:ext uri="{FF2B5EF4-FFF2-40B4-BE49-F238E27FC236}">
                <a16:creationId xmlns:a16="http://schemas.microsoft.com/office/drawing/2014/main" id="{1D5D9635-CC4A-DE31-4C2C-35AC9D17AA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76246" y="1295462"/>
            <a:ext cx="7837920" cy="30177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p14="http://schemas.microsoft.com/office/powerpoint/2010/main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p14="http://schemas.microsoft.com/office/powerpoint/2010/main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8" tIns="55220" rIns="81638" bIns="40819"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285750" indent="-285750" defTabSz="457200" eaLnBrk="1">
              <a:buFontTx/>
              <a:buChar char="-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299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s-EC" sz="1800" dirty="0">
                <a:solidFill>
                  <a:srgbClr val="000000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Las pruebas de hipótesis sirven para determinar si alguna hipótesis (llamada </a:t>
            </a:r>
            <a:r>
              <a:rPr lang="es-EC" sz="1800" b="1" dirty="0">
                <a:solidFill>
                  <a:srgbClr val="000000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H</a:t>
            </a:r>
            <a:r>
              <a:rPr lang="es-EC" sz="1800" b="1" baseline="-33000" dirty="0">
                <a:solidFill>
                  <a:srgbClr val="000000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0</a:t>
            </a:r>
            <a:r>
              <a:rPr lang="es-EC" sz="1800" dirty="0">
                <a:solidFill>
                  <a:srgbClr val="000000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; "la hipótesis nula") es coherente con la evidencia (</a:t>
            </a:r>
            <a:r>
              <a:rPr lang="es-EC" sz="1800" b="1" dirty="0">
                <a:solidFill>
                  <a:srgbClr val="000000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E</a:t>
            </a:r>
            <a:r>
              <a:rPr lang="es-EC" sz="1800" dirty="0">
                <a:solidFill>
                  <a:srgbClr val="000000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) que tenemos.</a:t>
            </a:r>
          </a:p>
          <a:p>
            <a:pPr marL="285750" indent="-285750" defTabSz="457200" eaLnBrk="1">
              <a:buFontTx/>
              <a:buChar char="-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299" algn="l"/>
                <a:tab pos="5791200" algn="l"/>
                <a:tab pos="6515100" algn="l"/>
                <a:tab pos="7239000" algn="l"/>
                <a:tab pos="7962900" algn="l"/>
              </a:tabLst>
            </a:pPr>
            <a:endParaRPr lang="es-EC" sz="1800" dirty="0">
              <a:solidFill>
                <a:srgbClr val="000000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285750" indent="-285750" defTabSz="457200" eaLnBrk="1">
              <a:buFontTx/>
              <a:buChar char="-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299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s-EC" sz="1800" dirty="0">
                <a:solidFill>
                  <a:srgbClr val="000000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Si juzgamos que </a:t>
            </a:r>
            <a:r>
              <a:rPr lang="es-EC" sz="1800" b="1" dirty="0">
                <a:solidFill>
                  <a:srgbClr val="000000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H</a:t>
            </a:r>
            <a:r>
              <a:rPr lang="es-EC" sz="1800" b="1" baseline="-33000" dirty="0">
                <a:solidFill>
                  <a:srgbClr val="000000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0</a:t>
            </a:r>
            <a:r>
              <a:rPr lang="es-EC" sz="1800" i="1" dirty="0">
                <a:solidFill>
                  <a:srgbClr val="000000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 es</a:t>
            </a:r>
            <a:r>
              <a:rPr lang="es-EC" sz="1800" dirty="0">
                <a:solidFill>
                  <a:srgbClr val="000000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 consistente con la evidencia, aceptamos que es cierto. (</a:t>
            </a:r>
            <a:r>
              <a:rPr lang="es-EC" sz="1800" i="1" dirty="0">
                <a:solidFill>
                  <a:srgbClr val="000000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No tenemos pruebas suficientes para rechazarlo...</a:t>
            </a:r>
            <a:r>
              <a:rPr lang="es-EC" sz="1800" dirty="0">
                <a:solidFill>
                  <a:srgbClr val="000000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)</a:t>
            </a:r>
          </a:p>
          <a:p>
            <a:pPr marL="285750" indent="-285750" defTabSz="457200" eaLnBrk="1">
              <a:buFontTx/>
              <a:buChar char="-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299" algn="l"/>
                <a:tab pos="5791200" algn="l"/>
                <a:tab pos="6515100" algn="l"/>
                <a:tab pos="7239000" algn="l"/>
                <a:tab pos="7962900" algn="l"/>
              </a:tabLst>
            </a:pPr>
            <a:endParaRPr lang="es-EC" sz="1800" dirty="0">
              <a:solidFill>
                <a:srgbClr val="000000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285750" indent="-285750" defTabSz="457200" eaLnBrk="1">
              <a:buFontTx/>
              <a:buChar char="-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299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s-EC" sz="1800" dirty="0">
                <a:solidFill>
                  <a:srgbClr val="000000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 Si juzgamos que </a:t>
            </a:r>
            <a:r>
              <a:rPr lang="es-EC" sz="1800" b="1" dirty="0">
                <a:solidFill>
                  <a:srgbClr val="000000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H</a:t>
            </a:r>
            <a:r>
              <a:rPr lang="es-EC" sz="1800" b="1" baseline="-33000" dirty="0">
                <a:solidFill>
                  <a:srgbClr val="000000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0</a:t>
            </a:r>
            <a:r>
              <a:rPr lang="es-EC" sz="1800" i="1" dirty="0">
                <a:solidFill>
                  <a:srgbClr val="000000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 no es</a:t>
            </a:r>
            <a:r>
              <a:rPr lang="es-EC" sz="1800" dirty="0">
                <a:solidFill>
                  <a:srgbClr val="000000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 consistente con la evidencia, la rechazamos y aceptamos la "hipótesis alternativa" </a:t>
            </a:r>
            <a:r>
              <a:rPr lang="es-EC" sz="1800" b="1" dirty="0">
                <a:solidFill>
                  <a:srgbClr val="000000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H</a:t>
            </a:r>
            <a:r>
              <a:rPr lang="es-EC" sz="1800" b="1" baseline="-33000" dirty="0">
                <a:solidFill>
                  <a:srgbClr val="000000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1</a:t>
            </a:r>
            <a:r>
              <a:rPr lang="es-EC" sz="1800" i="1" dirty="0">
                <a:solidFill>
                  <a:srgbClr val="000000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.</a:t>
            </a:r>
          </a:p>
        </p:txBody>
      </p:sp>
      <p:sp>
        <p:nvSpPr>
          <p:cNvPr id="4" name="Text Box 3">
            <a:extLst>
              <a:ext uri="{FF2B5EF4-FFF2-40B4-BE49-F238E27FC236}">
                <a16:creationId xmlns:a16="http://schemas.microsoft.com/office/drawing/2014/main" id="{92E89173-56C2-6A8F-BFA7-D81E3E6DE9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3126" y="4077394"/>
            <a:ext cx="7511040" cy="19570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p14="http://schemas.microsoft.com/office/powerpoint/2010/main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p14="http://schemas.microsoft.com/office/powerpoint/2010/main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8" tIns="55220" rIns="81638" bIns="40819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9pPr>
          </a:lstStyle>
          <a:p>
            <a:pPr defTabSz="45720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299" algn="l"/>
                <a:tab pos="5791200" algn="l"/>
                <a:tab pos="6515100" algn="l"/>
                <a:tab pos="7239000" algn="l"/>
                <a:tab pos="7962900" algn="l"/>
              </a:tabLst>
              <a:defRPr/>
            </a:pPr>
            <a:r>
              <a:rPr lang="es-EC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ej. 	Test de embarazo:</a:t>
            </a:r>
          </a:p>
          <a:p>
            <a:pPr defTabSz="45720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299" algn="l"/>
                <a:tab pos="5791200" algn="l"/>
                <a:tab pos="6515100" algn="l"/>
                <a:tab pos="7239000" algn="l"/>
                <a:tab pos="7962900" algn="l"/>
              </a:tabLst>
              <a:defRPr/>
            </a:pPr>
            <a:endParaRPr lang="es-EC" sz="800" b="1" dirty="0">
              <a:solidFill>
                <a:schemeClr val="accent6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defTabSz="45720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299" algn="l"/>
                <a:tab pos="5791200" algn="l"/>
                <a:tab pos="6515100" algn="l"/>
                <a:tab pos="7239000" algn="l"/>
                <a:tab pos="7962900" algn="l"/>
              </a:tabLst>
              <a:defRPr/>
            </a:pPr>
            <a:r>
              <a:rPr lang="es-EC" b="1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H</a:t>
            </a:r>
            <a:r>
              <a:rPr lang="es-EC" b="1" baseline="-33000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0</a:t>
            </a:r>
            <a:r>
              <a:rPr lang="es-EC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 : 	 Embarazada</a:t>
            </a:r>
          </a:p>
          <a:p>
            <a:pPr defTabSz="45720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299" algn="l"/>
                <a:tab pos="5791200" algn="l"/>
                <a:tab pos="6515100" algn="l"/>
                <a:tab pos="7239000" algn="l"/>
                <a:tab pos="7962900" algn="l"/>
              </a:tabLst>
              <a:defRPr/>
            </a:pPr>
            <a:r>
              <a:rPr lang="es-EC" b="1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H</a:t>
            </a:r>
            <a:r>
              <a:rPr lang="es-EC" b="1" baseline="-33000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1</a:t>
            </a:r>
            <a:r>
              <a:rPr lang="es-EC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 : 	 No está embarazada</a:t>
            </a:r>
          </a:p>
          <a:p>
            <a:pPr defTabSz="45720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299" algn="l"/>
                <a:tab pos="5791200" algn="l"/>
                <a:tab pos="6515100" algn="l"/>
                <a:tab pos="7239000" algn="l"/>
                <a:tab pos="7962900" algn="l"/>
              </a:tabLst>
              <a:defRPr/>
            </a:pPr>
            <a:r>
              <a:rPr lang="es-EC" b="1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E</a:t>
            </a:r>
            <a:r>
              <a:rPr lang="es-EC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:</a:t>
            </a:r>
            <a:r>
              <a:rPr lang="es-EC" b="1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 	 </a:t>
            </a:r>
            <a:r>
              <a:rPr lang="es-EC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Resultado de un test de embarazo</a:t>
            </a:r>
          </a:p>
          <a:p>
            <a:pPr defTabSz="45720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299" algn="l"/>
                <a:tab pos="5791200" algn="l"/>
                <a:tab pos="6515100" algn="l"/>
                <a:tab pos="7239000" algn="l"/>
                <a:tab pos="7962900" algn="l"/>
              </a:tabLst>
              <a:defRPr/>
            </a:pPr>
            <a:r>
              <a:rPr lang="es-EC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(supongamos que es fiable al 99%)</a:t>
            </a:r>
          </a:p>
        </p:txBody>
      </p:sp>
    </p:spTree>
    <p:extLst>
      <p:ext uri="{BB962C8B-B14F-4D97-AF65-F5344CB8AC3E}">
        <p14:creationId xmlns:p14="http://schemas.microsoft.com/office/powerpoint/2010/main" val="35457346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E9EC9F-0AA4-5D90-1177-39B18EE3C8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CC17BB-E8D3-D7F6-F50E-3636DB40D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dirty="0"/>
              <a:t>Pruebas de hipótesis | Conceptos clave</a:t>
            </a:r>
          </a:p>
        </p:txBody>
      </p:sp>
      <p:sp>
        <p:nvSpPr>
          <p:cNvPr id="5" name="Text Box 1">
            <a:extLst>
              <a:ext uri="{FF2B5EF4-FFF2-40B4-BE49-F238E27FC236}">
                <a16:creationId xmlns:a16="http://schemas.microsoft.com/office/drawing/2014/main" id="{DA71C43D-BC3C-D90E-8462-C3CBE32C88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5839" y="2256075"/>
            <a:ext cx="8641017" cy="41913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p14="http://schemas.microsoft.com/office/powerpoint/2010/main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p14="http://schemas.microsoft.com/office/powerpoint/2010/main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8" tIns="55220" rIns="81638" bIns="40819"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299" algn="l"/>
                <a:tab pos="5791200" algn="l"/>
                <a:tab pos="6515100" algn="l"/>
              </a:tabLst>
              <a:defRPr/>
            </a:pPr>
            <a:r>
              <a:rPr kumimoji="0" lang="es-EC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itchFamily="2" charset="0"/>
                <a:ea typeface="Open Sans" pitchFamily="2" charset="0"/>
                <a:cs typeface="Open Sans" pitchFamily="2" charset="0"/>
              </a:rPr>
              <a:t>ej. 	Test de embarazo:</a:t>
            </a: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299" algn="l"/>
                <a:tab pos="5791200" algn="l"/>
                <a:tab pos="6515100" algn="l"/>
              </a:tabLst>
              <a:defRPr/>
            </a:pPr>
            <a:endParaRPr kumimoji="0" lang="es-EC" sz="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299" algn="l"/>
                <a:tab pos="5791200" algn="l"/>
                <a:tab pos="6515100" algn="l"/>
              </a:tabLst>
              <a:defRPr/>
            </a:pPr>
            <a:r>
              <a:rPr kumimoji="0" lang="es-EC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itchFamily="2" charset="0"/>
                <a:ea typeface="Open Sans" pitchFamily="2" charset="0"/>
                <a:cs typeface="Open Sans" pitchFamily="2" charset="0"/>
              </a:rPr>
              <a:t>H</a:t>
            </a:r>
            <a:r>
              <a:rPr kumimoji="0" lang="es-EC" sz="2000" b="1" i="0" u="none" strike="noStrike" kern="0" cap="none" spc="0" normalizeH="0" baseline="-33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itchFamily="2" charset="0"/>
                <a:ea typeface="Open Sans" pitchFamily="2" charset="0"/>
                <a:cs typeface="Open Sans" pitchFamily="2" charset="0"/>
              </a:rPr>
              <a:t>0</a:t>
            </a:r>
            <a:r>
              <a:rPr kumimoji="0" lang="es-EC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itchFamily="2" charset="0"/>
                <a:ea typeface="Open Sans" pitchFamily="2" charset="0"/>
                <a:cs typeface="Open Sans" pitchFamily="2" charset="0"/>
              </a:rPr>
              <a:t> : Embarazada</a:t>
            </a: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299" algn="l"/>
                <a:tab pos="5791200" algn="l"/>
                <a:tab pos="6515100" algn="l"/>
              </a:tabLst>
              <a:defRPr/>
            </a:pPr>
            <a:r>
              <a:rPr kumimoji="0" lang="es-EC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itchFamily="2" charset="0"/>
                <a:ea typeface="Open Sans" pitchFamily="2" charset="0"/>
                <a:cs typeface="Open Sans" pitchFamily="2" charset="0"/>
              </a:rPr>
              <a:t>H</a:t>
            </a:r>
            <a:r>
              <a:rPr kumimoji="0" lang="es-EC" sz="2000" b="1" i="0" u="none" strike="noStrike" kern="0" cap="none" spc="0" normalizeH="0" baseline="-33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itchFamily="2" charset="0"/>
                <a:ea typeface="Open Sans" pitchFamily="2" charset="0"/>
                <a:cs typeface="Open Sans" pitchFamily="2" charset="0"/>
              </a:rPr>
              <a:t>1</a:t>
            </a:r>
            <a:r>
              <a:rPr kumimoji="0" lang="es-EC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itchFamily="2" charset="0"/>
                <a:ea typeface="Open Sans" pitchFamily="2" charset="0"/>
                <a:cs typeface="Open Sans" pitchFamily="2" charset="0"/>
              </a:rPr>
              <a:t> : No está embarazada</a:t>
            </a: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299" algn="l"/>
                <a:tab pos="5791200" algn="l"/>
                <a:tab pos="6515100" algn="l"/>
              </a:tabLst>
              <a:defRPr/>
            </a:pPr>
            <a:r>
              <a:rPr kumimoji="0" lang="es-EC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itchFamily="2" charset="0"/>
                <a:ea typeface="Open Sans" pitchFamily="2" charset="0"/>
                <a:cs typeface="Open Sans" pitchFamily="2" charset="0"/>
              </a:rPr>
              <a:t>E</a:t>
            </a:r>
            <a:r>
              <a:rPr kumimoji="0" lang="es-EC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itchFamily="2" charset="0"/>
                <a:ea typeface="Open Sans" pitchFamily="2" charset="0"/>
                <a:cs typeface="Open Sans" pitchFamily="2" charset="0"/>
              </a:rPr>
              <a:t>:</a:t>
            </a:r>
            <a:r>
              <a:rPr kumimoji="0" lang="es-EC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itchFamily="2" charset="0"/>
                <a:ea typeface="Open Sans" pitchFamily="2" charset="0"/>
                <a:cs typeface="Open Sans" pitchFamily="2" charset="0"/>
              </a:rPr>
              <a:t> 	 </a:t>
            </a:r>
            <a:r>
              <a:rPr kumimoji="0" lang="es-EC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itchFamily="2" charset="0"/>
                <a:ea typeface="Open Sans" pitchFamily="2" charset="0"/>
                <a:cs typeface="Open Sans" pitchFamily="2" charset="0"/>
              </a:rPr>
              <a:t>Resultado de un test de embarazo</a:t>
            </a: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299" algn="l"/>
                <a:tab pos="5791200" algn="l"/>
                <a:tab pos="6515100" algn="l"/>
              </a:tabLst>
              <a:defRPr/>
            </a:pPr>
            <a:r>
              <a:rPr kumimoji="0" lang="es-EC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itchFamily="2" charset="0"/>
                <a:ea typeface="Open Sans" pitchFamily="2" charset="0"/>
                <a:cs typeface="Open Sans" pitchFamily="2" charset="0"/>
              </a:rPr>
              <a:t>(digamos que es fiable en un 99%)</a:t>
            </a: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299" algn="l"/>
                <a:tab pos="5791200" algn="l"/>
                <a:tab pos="6515100" algn="l"/>
              </a:tabLst>
              <a:defRPr/>
            </a:pPr>
            <a:endParaRPr kumimoji="0" lang="es-EC" sz="800" b="0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299" algn="l"/>
                <a:tab pos="5791200" algn="l"/>
                <a:tab pos="6515100" algn="l"/>
              </a:tabLst>
              <a:defRPr/>
            </a:pPr>
            <a:r>
              <a:rPr kumimoji="0" lang="es-EC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 pitchFamily="2" charset="0"/>
                <a:ea typeface="Open Sans" pitchFamily="2" charset="0"/>
                <a:cs typeface="Open Sans" pitchFamily="2" charset="0"/>
              </a:rPr>
              <a:t>por ejemplo: </a:t>
            </a: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299" algn="l"/>
                <a:tab pos="5791200" algn="l"/>
                <a:tab pos="6515100" algn="l"/>
              </a:tabLst>
              <a:defRPr/>
            </a:pPr>
            <a:r>
              <a:rPr kumimoji="0" lang="es-EC" sz="2000" b="1" i="0" u="none" strike="noStrike" kern="0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Open Sans" pitchFamily="2" charset="0"/>
                <a:ea typeface="Open Sans" pitchFamily="2" charset="0"/>
                <a:cs typeface="Open Sans" pitchFamily="2" charset="0"/>
              </a:rPr>
              <a:t>E: Test de embarazo negativo.</a:t>
            </a: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299" algn="l"/>
                <a:tab pos="5791200" algn="l"/>
                <a:tab pos="6515100" algn="l"/>
              </a:tabLst>
              <a:defRPr/>
            </a:pPr>
            <a:r>
              <a:rPr kumimoji="0" lang="es-EC" sz="2000" b="0" i="0" u="none" strike="noStrike" kern="0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Open Sans" pitchFamily="2" charset="0"/>
                <a:ea typeface="Open Sans" pitchFamily="2" charset="0"/>
                <a:cs typeface="Open Sans" pitchFamily="2" charset="0"/>
              </a:rPr>
              <a:t>Si la prueba es fiable en un 99%, esta evidencia solo tendría un 1% Probabilidad de que ocurra si estás</a:t>
            </a:r>
            <a:r>
              <a:rPr kumimoji="0" lang="es-EC" sz="2000" b="0" i="1" u="none" strike="noStrike" kern="0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kumimoji="0" lang="es-EC" sz="2000" b="0" i="0" u="none" strike="noStrike" kern="0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Open Sans" pitchFamily="2" charset="0"/>
                <a:ea typeface="Open Sans" pitchFamily="2" charset="0"/>
                <a:cs typeface="Open Sans" pitchFamily="2" charset="0"/>
              </a:rPr>
              <a:t> embarazada. Esto es menos que </a:t>
            </a:r>
            <a:r>
              <a:rPr kumimoji="0" lang="es-EC" sz="2000" b="1" i="0" u="none" strike="noStrike" kern="0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Open Sans" pitchFamily="2" charset="0"/>
                <a:ea typeface="Open Sans" pitchFamily="2" charset="0"/>
                <a:cs typeface="Open Sans" pitchFamily="2" charset="0"/>
              </a:rPr>
              <a:t>α</a:t>
            </a:r>
            <a:r>
              <a:rPr kumimoji="0" lang="es-EC" sz="2000" b="0" i="0" u="none" strike="noStrike" kern="0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Open Sans" pitchFamily="2" charset="0"/>
                <a:ea typeface="Open Sans" pitchFamily="2" charset="0"/>
                <a:cs typeface="Open Sans" pitchFamily="2" charset="0"/>
              </a:rPr>
              <a:t> (5%), así que </a:t>
            </a:r>
            <a:r>
              <a:rPr kumimoji="0" lang="es-EC" sz="2000" b="1" i="0" u="none" strike="noStrike" kern="0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Open Sans" pitchFamily="2" charset="0"/>
                <a:ea typeface="Open Sans" pitchFamily="2" charset="0"/>
                <a:cs typeface="Open Sans" pitchFamily="2" charset="0"/>
              </a:rPr>
              <a:t>rechaza H</a:t>
            </a:r>
            <a:r>
              <a:rPr kumimoji="0" lang="es-EC" sz="2000" b="1" i="0" u="none" strike="noStrike" kern="0" cap="none" spc="0" normalizeH="0" baseline="-3300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Open Sans" pitchFamily="2" charset="0"/>
                <a:ea typeface="Open Sans" pitchFamily="2" charset="0"/>
                <a:cs typeface="Open Sans" pitchFamily="2" charset="0"/>
              </a:rPr>
              <a:t>0</a:t>
            </a:r>
            <a:r>
              <a:rPr kumimoji="0" lang="es-EC" sz="2000" b="1" i="0" u="none" strike="noStrike" kern="0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Open Sans" pitchFamily="2" charset="0"/>
                <a:ea typeface="Open Sans" pitchFamily="2" charset="0"/>
                <a:cs typeface="Open Sans" pitchFamily="2" charset="0"/>
              </a:rPr>
              <a:t>.</a:t>
            </a: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299" algn="l"/>
                <a:tab pos="5791200" algn="l"/>
                <a:tab pos="6515100" algn="l"/>
              </a:tabLst>
              <a:defRPr/>
            </a:pPr>
            <a:endParaRPr kumimoji="0" lang="es-EC" sz="2000" b="1" i="0" u="none" strike="noStrike" kern="0" cap="none" spc="0" normalizeH="0" baseline="0" noProof="0" dirty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299" algn="l"/>
                <a:tab pos="5791200" algn="l"/>
                <a:tab pos="6515100" algn="l"/>
              </a:tabLst>
              <a:defRPr/>
            </a:pPr>
            <a:r>
              <a:rPr kumimoji="0" lang="es-EC" sz="2000" b="1" i="0" u="none" strike="noStrike" kern="0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Open Sans" pitchFamily="2" charset="0"/>
                <a:ea typeface="Open Sans" pitchFamily="2" charset="0"/>
                <a:cs typeface="Open Sans" pitchFamily="2" charset="0"/>
              </a:rPr>
              <a:t>Conclusión: No estoy embarazada</a:t>
            </a: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299" algn="l"/>
                <a:tab pos="5791200" algn="l"/>
                <a:tab pos="6515100" algn="l"/>
              </a:tabLst>
              <a:defRPr/>
            </a:pPr>
            <a:endParaRPr kumimoji="0" lang="es-EC" sz="2000" b="0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299" algn="l"/>
                <a:tab pos="5791200" algn="l"/>
                <a:tab pos="6515100" algn="l"/>
              </a:tabLst>
              <a:defRPr/>
            </a:pPr>
            <a:r>
              <a:rPr kumimoji="0" lang="es-EC" sz="20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</a:p>
        </p:txBody>
      </p:sp>
      <p:sp>
        <p:nvSpPr>
          <p:cNvPr id="6" name="Text Box 3">
            <a:extLst>
              <a:ext uri="{FF2B5EF4-FFF2-40B4-BE49-F238E27FC236}">
                <a16:creationId xmlns:a16="http://schemas.microsoft.com/office/drawing/2014/main" id="{B297830B-7EA2-57AB-EDA3-29B40E7FF3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3999" y="880175"/>
            <a:ext cx="9144000" cy="11131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p14="http://schemas.microsoft.com/office/powerpoint/2010/main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p14="http://schemas.microsoft.com/office/powerpoint/2010/main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8" tIns="72821" rIns="81638" bIns="40819"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 defTabSz="457200" eaLnBrk="1" fontAlgn="auto">
              <a:spcBef>
                <a:spcPts val="0"/>
              </a:spcBef>
              <a:spcAft>
                <a:spcPts val="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299" algn="l"/>
                <a:tab pos="5791200" algn="l"/>
              </a:tabLst>
            </a:pPr>
            <a:r>
              <a:rPr lang="es-EC" sz="3628" b="1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Qué significa "coherente con la evidencia "?</a:t>
            </a:r>
          </a:p>
        </p:txBody>
      </p:sp>
    </p:spTree>
    <p:extLst>
      <p:ext uri="{BB962C8B-B14F-4D97-AF65-F5344CB8AC3E}">
        <p14:creationId xmlns:p14="http://schemas.microsoft.com/office/powerpoint/2010/main" val="292519723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08"/>
  <p:tag name="MMPROD_UIDATA" val="&lt;database version=&quot;6.0&quot;&gt;&lt;object type=&quot;1&quot; unique_id=&quot;10001&quot;&gt;&lt;object type=&quot;8&quot; unique_id=&quot;10002&quot;&gt;&lt;/object&gt;&lt;object type=&quot;2&quot; unique_id=&quot;10003&quot;&gt;&lt;object type=&quot;3&quot; unique_id=&quot;10004&quot;&gt;&lt;property id=&quot;20148&quot; value=&quot;5&quot;/&gt;&lt;property id=&quot;20300&quot; value=&quot;Slide 1&quot;/&gt;&lt;property id=&quot;20307&quot; value=&quot;258&quot;/&gt;&lt;/object&gt;&lt;object type=&quot;3&quot; unique_id=&quot;10005&quot;&gt;&lt;property id=&quot;20148&quot; value=&quot;5&quot;/&gt;&lt;property id=&quot;20300&quot; value=&quot;Slide 2&quot;/&gt;&lt;property id=&quot;20307&quot; value=&quot;257&quot;/&gt;&lt;/object&gt;&lt;/object&gt;&lt;/object&gt;&lt;/database&gt;"/>
</p:tagLst>
</file>

<file path=ppt/theme/theme1.xml><?xml version="1.0" encoding="utf-8"?>
<a:theme xmlns:a="http://schemas.openxmlformats.org/drawingml/2006/main" name="Foster+Partners_template 2013">
  <a:themeElements>
    <a:clrScheme name="Foster + Partners PPT colours">
      <a:dk1>
        <a:srgbClr val="565656"/>
      </a:dk1>
      <a:lt1>
        <a:srgbClr val="DDDDDD"/>
      </a:lt1>
      <a:dk2>
        <a:srgbClr val="000000"/>
      </a:dk2>
      <a:lt2>
        <a:srgbClr val="FFFFFF"/>
      </a:lt2>
      <a:accent1>
        <a:srgbClr val="FFF166"/>
      </a:accent1>
      <a:accent2>
        <a:srgbClr val="EE7F00"/>
      </a:accent2>
      <a:accent3>
        <a:srgbClr val="FF0000"/>
      </a:accent3>
      <a:accent4>
        <a:srgbClr val="71C333"/>
      </a:accent4>
      <a:accent5>
        <a:srgbClr val="1DBBE9"/>
      </a:accent5>
      <a:accent6>
        <a:srgbClr val="1956AF"/>
      </a:accent6>
      <a:hlink>
        <a:srgbClr val="992BB7"/>
      </a:hlink>
      <a:folHlink>
        <a:srgbClr val="87856C"/>
      </a:folHlink>
    </a:clrScheme>
    <a:fontScheme name="Foster + Partners fotn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>
            <a:solidFill>
              <a:schemeClr val="tx2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defRPr sz="1400" dirty="0" smtClean="0"/>
        </a:defPPr>
      </a:lstStyle>
    </a:txDef>
  </a:objectDefaults>
  <a:extraClrSchemeLst>
    <a:extraClrScheme>
      <a:clrScheme name="Foster+Partners_template2008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Foster+Partners_template2008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Foster+Partners_template2008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Foster+Partners_template2008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Foster+Partners_template2008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Foster+Partners_template2008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Foster+Partners_template2008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Foster+Partners_template2008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Foster+Partners_template2008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Foster+Partners_template2008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Foster+Partners_template2008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Foster+Partners_template2008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Foster+Partners_template2008 13">
        <a:dk1>
          <a:srgbClr val="808080"/>
        </a:dk1>
        <a:lt1>
          <a:srgbClr val="C0C0C0"/>
        </a:lt1>
        <a:dk2>
          <a:srgbClr val="000000"/>
        </a:dk2>
        <a:lt2>
          <a:srgbClr val="FFFFFF"/>
        </a:lt2>
        <a:accent1>
          <a:srgbClr val="FFFF99"/>
        </a:accent1>
        <a:accent2>
          <a:srgbClr val="FFCC66"/>
        </a:accent2>
        <a:accent3>
          <a:srgbClr val="AAAAAA"/>
        </a:accent3>
        <a:accent4>
          <a:srgbClr val="A4A4A4"/>
        </a:accent4>
        <a:accent5>
          <a:srgbClr val="FFFFCA"/>
        </a:accent5>
        <a:accent6>
          <a:srgbClr val="E7B95C"/>
        </a:accent6>
        <a:hlink>
          <a:srgbClr val="FF9900"/>
        </a:hlink>
        <a:folHlink>
          <a:srgbClr val="FF66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Foster+Partners_template2008 14">
        <a:dk1>
          <a:srgbClr val="000000"/>
        </a:dk1>
        <a:lt1>
          <a:srgbClr val="FFFFFF"/>
        </a:lt1>
        <a:dk2>
          <a:srgbClr val="FFFFFF"/>
        </a:dk2>
        <a:lt2>
          <a:srgbClr val="000000"/>
        </a:lt2>
        <a:accent1>
          <a:srgbClr val="FFFF99"/>
        </a:accent1>
        <a:accent2>
          <a:srgbClr val="FFCC66"/>
        </a:accent2>
        <a:accent3>
          <a:srgbClr val="FFFFFF"/>
        </a:accent3>
        <a:accent4>
          <a:srgbClr val="000000"/>
        </a:accent4>
        <a:accent5>
          <a:srgbClr val="FFFFCA"/>
        </a:accent5>
        <a:accent6>
          <a:srgbClr val="E7B95C"/>
        </a:accent6>
        <a:hlink>
          <a:srgbClr val="FF99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Foster+Partners_template2008 15">
        <a:dk1>
          <a:srgbClr val="808080"/>
        </a:dk1>
        <a:lt1>
          <a:srgbClr val="DDDDDD"/>
        </a:lt1>
        <a:dk2>
          <a:srgbClr val="000000"/>
        </a:dk2>
        <a:lt2>
          <a:srgbClr val="FFFFFF"/>
        </a:lt2>
        <a:accent1>
          <a:srgbClr val="FFFF99"/>
        </a:accent1>
        <a:accent2>
          <a:srgbClr val="FFCC66"/>
        </a:accent2>
        <a:accent3>
          <a:srgbClr val="AAAAAA"/>
        </a:accent3>
        <a:accent4>
          <a:srgbClr val="BDBDBD"/>
        </a:accent4>
        <a:accent5>
          <a:srgbClr val="FFFFCA"/>
        </a:accent5>
        <a:accent6>
          <a:srgbClr val="E7B95C"/>
        </a:accent6>
        <a:hlink>
          <a:srgbClr val="FF9900"/>
        </a:hlink>
        <a:folHlink>
          <a:srgbClr val="FF66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Foster+Partners_white_16x9_2019.pptx" id="{A325104D-7B6B-4DC2-829D-AB456116C95B}" vid="{77D86C47-FD96-465A-B723-A018830516D0}"/>
    </a:ext>
  </a:extLst>
</a:theme>
</file>

<file path=ppt/theme/theme2.xml><?xml version="1.0" encoding="utf-8"?>
<a:theme xmlns:a="http://schemas.openxmlformats.org/drawingml/2006/main" name="1_Foster+Partners_template 2013">
  <a:themeElements>
    <a:clrScheme name="Foster + Partners PPT colours">
      <a:dk1>
        <a:srgbClr val="565656"/>
      </a:dk1>
      <a:lt1>
        <a:srgbClr val="DDDDDD"/>
      </a:lt1>
      <a:dk2>
        <a:srgbClr val="000000"/>
      </a:dk2>
      <a:lt2>
        <a:srgbClr val="FFFFFF"/>
      </a:lt2>
      <a:accent1>
        <a:srgbClr val="FFF166"/>
      </a:accent1>
      <a:accent2>
        <a:srgbClr val="EE7F00"/>
      </a:accent2>
      <a:accent3>
        <a:srgbClr val="FF0000"/>
      </a:accent3>
      <a:accent4>
        <a:srgbClr val="71C333"/>
      </a:accent4>
      <a:accent5>
        <a:srgbClr val="1DBBE9"/>
      </a:accent5>
      <a:accent6>
        <a:srgbClr val="1956AF"/>
      </a:accent6>
      <a:hlink>
        <a:srgbClr val="992BB7"/>
      </a:hlink>
      <a:folHlink>
        <a:srgbClr val="87856C"/>
      </a:folHlink>
    </a:clrScheme>
    <a:fontScheme name="Foster + Partners fotn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>
            <a:solidFill>
              <a:schemeClr val="tx2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defRPr sz="1400" dirty="0" smtClean="0"/>
        </a:defPPr>
      </a:lstStyle>
    </a:txDef>
  </a:objectDefaults>
  <a:extraClrSchemeLst>
    <a:extraClrScheme>
      <a:clrScheme name="Foster+Partners_template2008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Foster+Partners_template2008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Foster+Partners_template2008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Foster+Partners_template2008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Foster+Partners_template2008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Foster+Partners_template2008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Foster+Partners_template2008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Foster+Partners_template2008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Foster+Partners_template2008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Foster+Partners_template2008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Foster+Partners_template2008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Foster+Partners_template2008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Foster+Partners_template2008 13">
        <a:dk1>
          <a:srgbClr val="808080"/>
        </a:dk1>
        <a:lt1>
          <a:srgbClr val="C0C0C0"/>
        </a:lt1>
        <a:dk2>
          <a:srgbClr val="000000"/>
        </a:dk2>
        <a:lt2>
          <a:srgbClr val="FFFFFF"/>
        </a:lt2>
        <a:accent1>
          <a:srgbClr val="FFFF99"/>
        </a:accent1>
        <a:accent2>
          <a:srgbClr val="FFCC66"/>
        </a:accent2>
        <a:accent3>
          <a:srgbClr val="AAAAAA"/>
        </a:accent3>
        <a:accent4>
          <a:srgbClr val="A4A4A4"/>
        </a:accent4>
        <a:accent5>
          <a:srgbClr val="FFFFCA"/>
        </a:accent5>
        <a:accent6>
          <a:srgbClr val="E7B95C"/>
        </a:accent6>
        <a:hlink>
          <a:srgbClr val="FF9900"/>
        </a:hlink>
        <a:folHlink>
          <a:srgbClr val="FF66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Foster+Partners_template2008 14">
        <a:dk1>
          <a:srgbClr val="000000"/>
        </a:dk1>
        <a:lt1>
          <a:srgbClr val="FFFFFF"/>
        </a:lt1>
        <a:dk2>
          <a:srgbClr val="FFFFFF"/>
        </a:dk2>
        <a:lt2>
          <a:srgbClr val="000000"/>
        </a:lt2>
        <a:accent1>
          <a:srgbClr val="FFFF99"/>
        </a:accent1>
        <a:accent2>
          <a:srgbClr val="FFCC66"/>
        </a:accent2>
        <a:accent3>
          <a:srgbClr val="FFFFFF"/>
        </a:accent3>
        <a:accent4>
          <a:srgbClr val="000000"/>
        </a:accent4>
        <a:accent5>
          <a:srgbClr val="FFFFCA"/>
        </a:accent5>
        <a:accent6>
          <a:srgbClr val="E7B95C"/>
        </a:accent6>
        <a:hlink>
          <a:srgbClr val="FF99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Foster+Partners_template2008 15">
        <a:dk1>
          <a:srgbClr val="808080"/>
        </a:dk1>
        <a:lt1>
          <a:srgbClr val="DDDDDD"/>
        </a:lt1>
        <a:dk2>
          <a:srgbClr val="000000"/>
        </a:dk2>
        <a:lt2>
          <a:srgbClr val="FFFFFF"/>
        </a:lt2>
        <a:accent1>
          <a:srgbClr val="FFFF99"/>
        </a:accent1>
        <a:accent2>
          <a:srgbClr val="FFCC66"/>
        </a:accent2>
        <a:accent3>
          <a:srgbClr val="AAAAAA"/>
        </a:accent3>
        <a:accent4>
          <a:srgbClr val="BDBDBD"/>
        </a:accent4>
        <a:accent5>
          <a:srgbClr val="FFFFCA"/>
        </a:accent5>
        <a:accent6>
          <a:srgbClr val="E7B95C"/>
        </a:accent6>
        <a:hlink>
          <a:srgbClr val="FF9900"/>
        </a:hlink>
        <a:folHlink>
          <a:srgbClr val="FF66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Foster+Partners_white_16x9_2019.pptx" id="{A325104D-7B6B-4DC2-829D-AB456116C95B}" vid="{77D86C47-FD96-465A-B723-A018830516D0}"/>
    </a:ext>
  </a:extLst>
</a:theme>
</file>

<file path=ppt/theme/theme3.xml><?xml version="1.0" encoding="utf-8"?>
<a:theme xmlns:a="http://schemas.openxmlformats.org/drawingml/2006/main" name="2_Office Theme">
  <a:themeElements>
    <a:clrScheme name="Custom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7031F1B99BD28479046B99E0BB1DD4F" ma:contentTypeVersion="14" ma:contentTypeDescription="Create a new document." ma:contentTypeScope="" ma:versionID="a13c93741b2e1e67f0a2721f11a4b9f3">
  <xsd:schema xmlns:xsd="http://www.w3.org/2001/XMLSchema" xmlns:xs="http://www.w3.org/2001/XMLSchema" xmlns:p="http://schemas.microsoft.com/office/2006/metadata/properties" xmlns:ns2="bb607934-979d-426f-bc8c-1c62ad83e693" xmlns:ns3="0ac69bb8-fd78-49e3-b5a4-9113b319d7ac" targetNamespace="http://schemas.microsoft.com/office/2006/metadata/properties" ma:root="true" ma:fieldsID="4508705b441b207914442563c2876aea" ns2:_="" ns3:_="">
    <xsd:import namespace="bb607934-979d-426f-bc8c-1c62ad83e693"/>
    <xsd:import namespace="0ac69bb8-fd78-49e3-b5a4-9113b319d7a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lcf76f155ced4ddcb4097134ff3c332f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SearchProperties" minOccurs="0"/>
                <xsd:element ref="ns2:MediaLengthInSecond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b607934-979d-426f-bc8c-1c62ad83e69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2" nillable="true" ma:taxonomy="true" ma:internalName="lcf76f155ced4ddcb4097134ff3c332f" ma:taxonomyFieldName="MediaServiceImageTags" ma:displayName="Image Tags" ma:readOnly="false" ma:fieldId="{5cf76f15-5ced-4ddc-b409-7134ff3c332f}" ma:taxonomyMulti="true" ma:sspId="62979705-429e-4ac2-8014-32167a7a8c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3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SearchProperties" ma:index="17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21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ac69bb8-fd78-49e3-b5a4-9113b319d7ac" elementFormDefault="qualified">
    <xsd:import namespace="http://schemas.microsoft.com/office/2006/documentManagement/types"/>
    <xsd:import namespace="http://schemas.microsoft.com/office/infopath/2007/PartnerControls"/>
    <xsd:element name="SharedWithUsers" ma:index="19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bb607934-979d-426f-bc8c-1c62ad83e693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9BC5AAAE-4105-4A71-B833-FE7031C2571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7873921-D00C-45F6-B7F4-402035C71E3D}">
  <ds:schemaRefs>
    <ds:schemaRef ds:uri="0ac69bb8-fd78-49e3-b5a4-9113b319d7ac"/>
    <ds:schemaRef ds:uri="bb607934-979d-426f-bc8c-1c62ad83e693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257000C0-7051-43B6-A407-D81F70861508}">
  <ds:schemaRefs>
    <ds:schemaRef ds:uri="bb607934-979d-426f-bc8c-1c62ad83e693"/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Foster+Partners_white_16x9_2019</Template>
  <TotalTime>0</TotalTime>
  <Words>3433</Words>
  <Application>Microsoft Office PowerPoint</Application>
  <PresentationFormat>Custom</PresentationFormat>
  <Paragraphs>568</Paragraphs>
  <Slides>50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50</vt:i4>
      </vt:variant>
    </vt:vector>
  </HeadingPairs>
  <TitlesOfParts>
    <vt:vector size="62" baseType="lpstr">
      <vt:lpstr>Courier New</vt:lpstr>
      <vt:lpstr>Calibri</vt:lpstr>
      <vt:lpstr>Arial</vt:lpstr>
      <vt:lpstr>Roboto Light</vt:lpstr>
      <vt:lpstr>Open Sans</vt:lpstr>
      <vt:lpstr>Helvetica</vt:lpstr>
      <vt:lpstr>Open Sans Semibold</vt:lpstr>
      <vt:lpstr>Roboto</vt:lpstr>
      <vt:lpstr>Open Sans Light</vt:lpstr>
      <vt:lpstr>Foster+Partners_template 2013</vt:lpstr>
      <vt:lpstr>1_Foster+Partners_template 2013</vt:lpstr>
      <vt:lpstr>2_Office Theme</vt:lpstr>
      <vt:lpstr>Pruebas de hipótesis</vt:lpstr>
      <vt:lpstr>Funciones de distribución acumulativa</vt:lpstr>
      <vt:lpstr>PowerPoint Presentation</vt:lpstr>
      <vt:lpstr>Motivación</vt:lpstr>
      <vt:lpstr>Prueba de hipótesis de conceptos clave</vt:lpstr>
      <vt:lpstr>Prueba de hipótesis de conceptos clave</vt:lpstr>
      <vt:lpstr>Prueba de hipótesis de conceptos clave</vt:lpstr>
      <vt:lpstr>Pruebas de hipótesis | Conceptos clave</vt:lpstr>
      <vt:lpstr>Pruebas de hipótesis | Conceptos clave</vt:lpstr>
      <vt:lpstr>Pruebas de hipótesis | Conceptos clave</vt:lpstr>
      <vt:lpstr>Pruebas de hipótesis | Conceptos clave</vt:lpstr>
      <vt:lpstr>Pruebas de hipótesis | Conceptos clave</vt:lpstr>
      <vt:lpstr>Pruebas de hipótesis | Conceptos clave</vt:lpstr>
      <vt:lpstr>Pruebas de hipótesis | Conceptos clave</vt:lpstr>
      <vt:lpstr>Pruebas de hipótesis | Conceptos clave</vt:lpstr>
      <vt:lpstr>Pruebas de hipótesis | Conceptos clave</vt:lpstr>
      <vt:lpstr>Pruebas de hipótesis | Conceptos clave</vt:lpstr>
      <vt:lpstr>Pruebas de hipótesis | Conceptos clave</vt:lpstr>
      <vt:lpstr>Pruebas de hipótesis | Conceptos clave</vt:lpstr>
      <vt:lpstr>Pruebas de hipótesis | Conceptos clave</vt:lpstr>
      <vt:lpstr>Pruebas de hipótesis | Conceptos clave</vt:lpstr>
      <vt:lpstr>Pruebas de hipótesis | Conceptos clave</vt:lpstr>
      <vt:lpstr>Pruebas de hipótesis | Conceptos clave</vt:lpstr>
      <vt:lpstr>Pruebas de hipótesis | Conceptos clave</vt:lpstr>
      <vt:lpstr>Pruebas de hipótesis | Conceptos clave</vt:lpstr>
      <vt:lpstr>Pruebas de hipótesis | Conceptos clave</vt:lpstr>
      <vt:lpstr>PowerPoint Presentation</vt:lpstr>
      <vt:lpstr>Otras pruebas de hipótesis</vt:lpstr>
      <vt:lpstr>Otras pruebas de hipótesis</vt:lpstr>
      <vt:lpstr>Otras pruebas de hipótesis</vt:lpstr>
      <vt:lpstr>Otras pruebas de hipótesis</vt:lpstr>
      <vt:lpstr>Otras pruebas de hipótesis</vt:lpstr>
      <vt:lpstr>Otras pruebas de hipótesis</vt:lpstr>
      <vt:lpstr>Otras pruebas de hipótesis</vt:lpstr>
      <vt:lpstr>Motivación</vt:lpstr>
      <vt:lpstr>Otras pruebas de hipótesis</vt:lpstr>
      <vt:lpstr>Otras pruebas de hipótesis</vt:lpstr>
      <vt:lpstr>Otras pruebas de hipótesis</vt:lpstr>
      <vt:lpstr>Otras pruebas de hipótesis</vt:lpstr>
      <vt:lpstr>Otras pruebas de hipótesis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Tutorial practico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dc:creator>Laurens Versluis</dc:creator>
  <cp:lastModifiedBy>Mateo Neira</cp:lastModifiedBy>
  <cp:revision>158</cp:revision>
  <dcterms:created xsi:type="dcterms:W3CDTF">2024-06-10T08:35:43Z</dcterms:created>
  <dcterms:modified xsi:type="dcterms:W3CDTF">2026-01-16T23:01:59Z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0x010100C7031F1B99BD28479046B99E0BB1DD4F</vt:lpwstr>
  </property>
  <property fmtid="{D5CDD505-2E9C-101B-9397-08002B2CF9AE}" pid="3" name="MediaServiceImageTags">
    <vt:lpwstr/>
  </property>
</Properties>
</file>